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2"/>
  </p:sldMasterIdLst>
  <p:notesMasterIdLst>
    <p:notesMasterId r:id="rId27"/>
  </p:notesMasterIdLst>
  <p:handoutMasterIdLst>
    <p:handoutMasterId r:id="rId28"/>
  </p:handoutMasterIdLst>
  <p:sldIdLst>
    <p:sldId id="256" r:id="rId3"/>
    <p:sldId id="279" r:id="rId4"/>
    <p:sldId id="284" r:id="rId5"/>
    <p:sldId id="295" r:id="rId6"/>
    <p:sldId id="302" r:id="rId7"/>
    <p:sldId id="303" r:id="rId8"/>
    <p:sldId id="304" r:id="rId9"/>
    <p:sldId id="285" r:id="rId10"/>
    <p:sldId id="305" r:id="rId11"/>
    <p:sldId id="307" r:id="rId12"/>
    <p:sldId id="296" r:id="rId13"/>
    <p:sldId id="313" r:id="rId14"/>
    <p:sldId id="337" r:id="rId15"/>
    <p:sldId id="314" r:id="rId16"/>
    <p:sldId id="315" r:id="rId17"/>
    <p:sldId id="321" r:id="rId18"/>
    <p:sldId id="289" r:id="rId19"/>
    <p:sldId id="292" r:id="rId20"/>
    <p:sldId id="308" r:id="rId21"/>
    <p:sldId id="338" r:id="rId22"/>
    <p:sldId id="340" r:id="rId23"/>
    <p:sldId id="339" r:id="rId24"/>
    <p:sldId id="341" r:id="rId25"/>
    <p:sldId id="283" r:id="rId26"/>
  </p:sldIdLst>
  <p:sldSz cx="9144000" cy="6858000" type="screen4x3"/>
  <p:notesSz cx="6858000" cy="9144000"/>
  <p:embeddedFontLst>
    <p:embeddedFont>
      <p:font typeface="Calibri" pitchFamily="34" charset="0"/>
      <p:regular r:id="rId29"/>
      <p:bold r:id="rId30"/>
      <p:italic r:id="rId31"/>
      <p:boldItalic r:id="rId32"/>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A0606"/>
    <a:srgbClr val="330C4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32" autoAdjust="0"/>
    <p:restoredTop sz="94689" autoAdjust="0"/>
  </p:normalViewPr>
  <p:slideViewPr>
    <p:cSldViewPr>
      <p:cViewPr>
        <p:scale>
          <a:sx n="80" d="100"/>
          <a:sy n="80" d="100"/>
        </p:scale>
        <p:origin x="-546" y="-90"/>
      </p:cViewPr>
      <p:guideLst>
        <p:guide orient="horz" pos="2160"/>
        <p:guide pos="2880"/>
      </p:guideLst>
    </p:cSldViewPr>
  </p:slideViewPr>
  <p:outlineViewPr>
    <p:cViewPr>
      <p:scale>
        <a:sx n="33" d="100"/>
        <a:sy n="33" d="100"/>
      </p:scale>
      <p:origin x="0" y="76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264FAA4-7A07-443F-A1DB-86BE1DB5B3CC}" type="datetimeFigureOut">
              <a:rPr lang="en-US"/>
              <a:pPr>
                <a:defRPr/>
              </a:pPr>
              <a:t>10/17/2014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C85DF39-6ABC-487F-9E3A-DEE576883CF5}" type="slidenum">
              <a:rPr lang="en-US"/>
              <a:pPr>
                <a:defRPr/>
              </a:pPr>
              <a:t>‹#›</a:t>
            </a:fld>
            <a:endParaRPr lang="en-US"/>
          </a:p>
        </p:txBody>
      </p:sp>
    </p:spTree>
    <p:extLst>
      <p:ext uri="{BB962C8B-B14F-4D97-AF65-F5344CB8AC3E}">
        <p14:creationId xmlns="" xmlns:p14="http://schemas.microsoft.com/office/powerpoint/2010/main" val="1239578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268322A-61AE-44F9-A7F8-403B2E6AA9D0}" type="datetimeFigureOut">
              <a:rPr lang="en-US"/>
              <a:pPr>
                <a:defRPr/>
              </a:pPr>
              <a:t>10/17/2014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91F1D23-924C-406D-87D5-7C06B910DF01}" type="slidenum">
              <a:rPr lang="en-US"/>
              <a:pPr>
                <a:defRPr/>
              </a:pPr>
              <a:t>‹#›</a:t>
            </a:fld>
            <a:endParaRPr lang="en-US"/>
          </a:p>
        </p:txBody>
      </p:sp>
    </p:spTree>
    <p:extLst>
      <p:ext uri="{BB962C8B-B14F-4D97-AF65-F5344CB8AC3E}">
        <p14:creationId xmlns="" xmlns:p14="http://schemas.microsoft.com/office/powerpoint/2010/main" val="27250498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655549-BDB5-4EB0-AEFC-20E846EF2FDC}"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1F1D23-924C-406D-87D5-7C06B910DF01}" type="slidenum">
              <a:rPr lang="en-US" smtClean="0"/>
              <a:pPr>
                <a:defRPr/>
              </a:pPr>
              <a:t>11</a:t>
            </a:fld>
            <a:endParaRPr lang="en-US"/>
          </a:p>
        </p:txBody>
      </p:sp>
    </p:spTree>
    <p:extLst>
      <p:ext uri="{BB962C8B-B14F-4D97-AF65-F5344CB8AC3E}">
        <p14:creationId xmlns="" xmlns:p14="http://schemas.microsoft.com/office/powerpoint/2010/main" val="566238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7772400" cy="860425"/>
          </a:xfrm>
        </p:spPr>
        <p:txBody>
          <a:bodyPr anchor="b"/>
          <a:lstStyle>
            <a:lvl1pPr>
              <a:defRPr>
                <a:solidFill>
                  <a:schemeClr val="tx2">
                    <a:lumMod val="75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399600" y="947400"/>
            <a:ext cx="6400800" cy="1752600"/>
          </a:xfrm>
        </p:spPr>
        <p:txBody>
          <a:bodyPr>
            <a:normAutofit/>
          </a:bodyPr>
          <a:lstStyle>
            <a:lvl1pPr marL="0" indent="0" algn="l">
              <a:buNone/>
              <a:defRPr sz="2400">
                <a:solidFill>
                  <a:schemeClr val="tx2">
                    <a:lumMod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6FEE7435-2C21-4BDF-A240-25E7C76578D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752600"/>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609600" y="733200"/>
            <a:ext cx="8229600" cy="639762"/>
          </a:xfrm>
        </p:spPr>
        <p:txBody>
          <a:bodyPr/>
          <a:lstStyle/>
          <a:p>
            <a:r>
              <a:rPr lang="en-US" smtClean="0"/>
              <a:t>Click to edit Master title style</a:t>
            </a:r>
            <a:endParaRPr lang="en-US" dirty="0"/>
          </a:p>
        </p:txBody>
      </p:sp>
      <p:sp>
        <p:nvSpPr>
          <p:cNvPr id="9"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smtClean="0"/>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pPr>
              <a:defRPr/>
            </a:pPr>
            <a:fld id="{3CFAA93F-EEA6-44EF-97F0-F47111D4E2D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9600" y="5181600"/>
            <a:ext cx="3962400" cy="338138"/>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4419600" y="5486400"/>
            <a:ext cx="3962400" cy="804862"/>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2"/>
          <p:cNvSpPr>
            <a:spLocks noGrp="1"/>
          </p:cNvSpPr>
          <p:nvPr>
            <p:ph type="ftr" sz="quarter" idx="10"/>
          </p:nvPr>
        </p:nvSpPr>
        <p:spPr/>
        <p:txBody>
          <a:bodyPr/>
          <a:lstStyle>
            <a:lvl1pPr>
              <a:defRPr/>
            </a:lvl1pPr>
          </a:lstStyle>
          <a:p>
            <a:pPr>
              <a:defRPr/>
            </a:pPr>
            <a:endParaRPr lang="en-US"/>
          </a:p>
        </p:txBody>
      </p:sp>
      <p:sp>
        <p:nvSpPr>
          <p:cNvPr id="6" name="Slide Number Placeholder 3"/>
          <p:cNvSpPr>
            <a:spLocks noGrp="1"/>
          </p:cNvSpPr>
          <p:nvPr>
            <p:ph type="sldNum" sz="quarter" idx="11"/>
          </p:nvPr>
        </p:nvSpPr>
        <p:spPr/>
        <p:txBody>
          <a:bodyPr/>
          <a:lstStyle>
            <a:lvl1pPr>
              <a:defRPr/>
            </a:lvl1pPr>
          </a:lstStyle>
          <a:p>
            <a:pPr>
              <a:defRPr/>
            </a:pPr>
            <a:fld id="{61F838C6-44D4-4373-AD56-608422326D1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DC7A7222-3348-4ADE-AD8D-E61F0167F5E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latin typeface="Arial"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33036EF0-F1C2-4351-B4C0-60945029709F}"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33200"/>
            <a:ext cx="8229600" cy="6397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09600" y="1752600"/>
            <a:ext cx="82296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smtClean="0"/>
              <a:t>Click to edit Master text styles</a:t>
            </a:r>
          </a:p>
        </p:txBody>
      </p:sp>
      <p:sp>
        <p:nvSpPr>
          <p:cNvPr id="5" name="Footer Placeholder 4"/>
          <p:cNvSpPr>
            <a:spLocks noGrp="1"/>
          </p:cNvSpPr>
          <p:nvPr>
            <p:ph type="ftr" sz="quarter" idx="14"/>
          </p:nvPr>
        </p:nvSpPr>
        <p:spPr>
          <a:xfrm>
            <a:off x="3124200" y="6550025"/>
            <a:ext cx="2895600" cy="365125"/>
          </a:xfrm>
        </p:spPr>
        <p:txBody>
          <a:bodyPr/>
          <a:lstStyle>
            <a:lvl1pPr>
              <a:defRPr/>
            </a:lvl1pPr>
          </a:lstStyle>
          <a:p>
            <a:pPr>
              <a:defRPr/>
            </a:pPr>
            <a:endParaRPr lang="en-US"/>
          </a:p>
        </p:txBody>
      </p:sp>
      <p:sp>
        <p:nvSpPr>
          <p:cNvPr id="6" name="Slide Number Placeholder 5"/>
          <p:cNvSpPr>
            <a:spLocks noGrp="1"/>
          </p:cNvSpPr>
          <p:nvPr>
            <p:ph type="sldNum" sz="quarter" idx="15"/>
          </p:nvPr>
        </p:nvSpPr>
        <p:spPr>
          <a:xfrm>
            <a:off x="457200" y="6550025"/>
            <a:ext cx="2133600" cy="365125"/>
          </a:xfrm>
        </p:spPr>
        <p:txBody>
          <a:bodyPr/>
          <a:lstStyle>
            <a:lvl1pPr algn="l">
              <a:defRPr b="1">
                <a:solidFill>
                  <a:schemeClr val="accent1">
                    <a:lumMod val="75000"/>
                  </a:schemeClr>
                </a:solidFill>
              </a:defRPr>
            </a:lvl1pPr>
          </a:lstStyle>
          <a:p>
            <a:pPr>
              <a:defRPr/>
            </a:pPr>
            <a:fld id="{CF17609D-9362-4DE1-907E-3A84AE197C4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1981200" y="1752600"/>
            <a:ext cx="6629400" cy="838200"/>
          </a:xfrm>
        </p:spPr>
        <p:txBody>
          <a:bodyPr>
            <a:normAutofit/>
          </a:bodyPr>
          <a:lstStyle>
            <a:lvl1pPr marL="57150" indent="0">
              <a:buFontTx/>
              <a:buNone/>
              <a:defRPr sz="2400" baseline="0"/>
            </a:lvl1pPr>
          </a:lstStyle>
          <a:p>
            <a:pPr lvl="0"/>
            <a:r>
              <a:rPr lang="en-US" smtClean="0"/>
              <a:t>Click to edit Master text styles</a:t>
            </a:r>
          </a:p>
        </p:txBody>
      </p:sp>
      <p:sp>
        <p:nvSpPr>
          <p:cNvPr id="10" name="Title 1"/>
          <p:cNvSpPr>
            <a:spLocks noGrp="1"/>
          </p:cNvSpPr>
          <p:nvPr>
            <p:ph type="title"/>
          </p:nvPr>
        </p:nvSpPr>
        <p:spPr>
          <a:xfrm>
            <a:off x="609600" y="762000"/>
            <a:ext cx="8229600" cy="639762"/>
          </a:xfrm>
        </p:spPr>
        <p:txBody>
          <a:bodyPr/>
          <a:lstStyle/>
          <a:p>
            <a:r>
              <a:rPr lang="en-US" smtClean="0"/>
              <a:t>Click to edit Master title style</a:t>
            </a:r>
            <a:endParaRPr lang="en-US" dirty="0"/>
          </a:p>
        </p:txBody>
      </p:sp>
      <p:sp>
        <p:nvSpPr>
          <p:cNvPr id="11" name="Text Placeholder 10"/>
          <p:cNvSpPr>
            <a:spLocks noGrp="1"/>
          </p:cNvSpPr>
          <p:nvPr>
            <p:ph type="body" sz="quarter" idx="13"/>
          </p:nvPr>
        </p:nvSpPr>
        <p:spPr>
          <a:xfrm>
            <a:off x="631200" y="1248000"/>
            <a:ext cx="8153400" cy="457200"/>
          </a:xfrm>
        </p:spPr>
        <p:txBody>
          <a:bodyPr>
            <a:normAutofit/>
          </a:bodyPr>
          <a:lstStyle>
            <a:lvl1pPr>
              <a:buFontTx/>
              <a:buNone/>
              <a:defRPr sz="2400"/>
            </a:lvl1pPr>
          </a:lstStyle>
          <a:p>
            <a:pPr lvl="0"/>
            <a:r>
              <a:rPr lang="en-US" smtClean="0"/>
              <a:t>Click to edit Master text styles</a:t>
            </a:r>
          </a:p>
        </p:txBody>
      </p:sp>
      <p:sp>
        <p:nvSpPr>
          <p:cNvPr id="7" name="Text Placeholder 8"/>
          <p:cNvSpPr>
            <a:spLocks noGrp="1"/>
          </p:cNvSpPr>
          <p:nvPr>
            <p:ph type="body" sz="quarter" idx="16"/>
          </p:nvPr>
        </p:nvSpPr>
        <p:spPr>
          <a:xfrm>
            <a:off x="1981200" y="2590800"/>
            <a:ext cx="6629400" cy="838200"/>
          </a:xfrm>
        </p:spPr>
        <p:txBody>
          <a:bodyPr>
            <a:normAutofit/>
          </a:bodyPr>
          <a:lstStyle>
            <a:lvl1pPr marL="57150" indent="0">
              <a:buFontTx/>
              <a:buNone/>
              <a:defRPr sz="2400" baseline="0"/>
            </a:lvl1pPr>
          </a:lstStyle>
          <a:p>
            <a:pPr lvl="0"/>
            <a:r>
              <a:rPr lang="en-US" smtClean="0"/>
              <a:t>Click to edit Master text styles</a:t>
            </a:r>
          </a:p>
        </p:txBody>
      </p:sp>
      <p:sp>
        <p:nvSpPr>
          <p:cNvPr id="8" name="Text Placeholder 8"/>
          <p:cNvSpPr>
            <a:spLocks noGrp="1"/>
          </p:cNvSpPr>
          <p:nvPr>
            <p:ph type="body" sz="quarter" idx="17"/>
          </p:nvPr>
        </p:nvSpPr>
        <p:spPr>
          <a:xfrm>
            <a:off x="1981200" y="3429000"/>
            <a:ext cx="6629400" cy="838200"/>
          </a:xfrm>
        </p:spPr>
        <p:txBody>
          <a:bodyPr>
            <a:normAutofit/>
          </a:bodyPr>
          <a:lstStyle>
            <a:lvl1pPr marL="57150" indent="0">
              <a:buFontTx/>
              <a:buNone/>
              <a:defRPr sz="2400" baseline="0"/>
            </a:lvl1pPr>
          </a:lstStyle>
          <a:p>
            <a:pPr lvl="0"/>
            <a:r>
              <a:rPr lang="en-US" smtClean="0"/>
              <a:t>Click to edit Master text styles</a:t>
            </a:r>
          </a:p>
        </p:txBody>
      </p:sp>
      <p:sp>
        <p:nvSpPr>
          <p:cNvPr id="12" name="Text Placeholder 8"/>
          <p:cNvSpPr>
            <a:spLocks noGrp="1"/>
          </p:cNvSpPr>
          <p:nvPr>
            <p:ph type="body" sz="quarter" idx="18"/>
          </p:nvPr>
        </p:nvSpPr>
        <p:spPr>
          <a:xfrm>
            <a:off x="1981200" y="4267200"/>
            <a:ext cx="6629400" cy="838200"/>
          </a:xfrm>
        </p:spPr>
        <p:txBody>
          <a:bodyPr>
            <a:normAutofit/>
          </a:bodyPr>
          <a:lstStyle>
            <a:lvl1pPr marL="57150" indent="0">
              <a:buFontTx/>
              <a:buNone/>
              <a:defRPr sz="2400" baseline="0"/>
            </a:lvl1pPr>
          </a:lstStyle>
          <a:p>
            <a:pPr lvl="0"/>
            <a:r>
              <a:rPr lang="en-US" smtClean="0"/>
              <a:t>Click to edit Master text styles</a:t>
            </a:r>
          </a:p>
        </p:txBody>
      </p:sp>
      <p:sp>
        <p:nvSpPr>
          <p:cNvPr id="13" name="Footer Placeholder 4"/>
          <p:cNvSpPr>
            <a:spLocks noGrp="1"/>
          </p:cNvSpPr>
          <p:nvPr>
            <p:ph type="ftr" sz="quarter" idx="19"/>
          </p:nvPr>
        </p:nvSpPr>
        <p:spPr/>
        <p:txBody>
          <a:bodyPr/>
          <a:lstStyle>
            <a:lvl1pPr>
              <a:defRPr/>
            </a:lvl1pPr>
          </a:lstStyle>
          <a:p>
            <a:pPr>
              <a:defRPr/>
            </a:pPr>
            <a:endParaRPr lang="en-US"/>
          </a:p>
        </p:txBody>
      </p:sp>
      <p:sp>
        <p:nvSpPr>
          <p:cNvPr id="14" name="Slide Number Placeholder 5"/>
          <p:cNvSpPr>
            <a:spLocks noGrp="1"/>
          </p:cNvSpPr>
          <p:nvPr>
            <p:ph type="sldNum" sz="quarter" idx="20"/>
          </p:nvPr>
        </p:nvSpPr>
        <p:spPr/>
        <p:txBody>
          <a:bodyPr/>
          <a:lstStyle>
            <a:lvl1pPr>
              <a:defRPr/>
            </a:lvl1pPr>
          </a:lstStyle>
          <a:p>
            <a:pPr>
              <a:defRPr/>
            </a:pPr>
            <a:fld id="{9174B418-6DC4-4B12-96C4-C8C0D260C97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7"/>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0"/>
            <a:ext cx="7772400" cy="1500187"/>
          </a:xfrm>
        </p:spPr>
        <p:txBody>
          <a:bodyPr anchor="b"/>
          <a:lstStyle>
            <a:lvl1pPr marL="0" indent="0">
              <a:buNone/>
              <a:defRPr sz="2000">
                <a:solidFill>
                  <a:schemeClr val="bg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5E5B216E-4558-4FF8-8E41-FEED9AF424F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Title 1"/>
          <p:cNvSpPr>
            <a:spLocks noGrp="1"/>
          </p:cNvSpPr>
          <p:nvPr>
            <p:ph type="title"/>
          </p:nvPr>
        </p:nvSpPr>
        <p:spPr>
          <a:xfrm>
            <a:off x="609600" y="809400"/>
            <a:ext cx="8229600" cy="639762"/>
          </a:xfrm>
        </p:spPr>
        <p:txBody>
          <a:bodyPr/>
          <a:lstStyle/>
          <a:p>
            <a:r>
              <a:rPr lang="en-US" smtClean="0"/>
              <a:t>Click to edit Master title style</a:t>
            </a:r>
            <a:endParaRPr lang="en-US" dirty="0"/>
          </a:p>
        </p:txBody>
      </p:sp>
      <p:sp>
        <p:nvSpPr>
          <p:cNvPr id="16" name="Text Placeholder 10"/>
          <p:cNvSpPr>
            <a:spLocks noGrp="1"/>
          </p:cNvSpPr>
          <p:nvPr>
            <p:ph type="body" sz="quarter" idx="13"/>
          </p:nvPr>
        </p:nvSpPr>
        <p:spPr>
          <a:xfrm>
            <a:off x="631200" y="1295400"/>
            <a:ext cx="8153400" cy="457200"/>
          </a:xfrm>
        </p:spPr>
        <p:txBody>
          <a:bodyPr>
            <a:normAutofit/>
          </a:bodyPr>
          <a:lstStyle>
            <a:lvl1pPr>
              <a:buFontTx/>
              <a:buNone/>
              <a:defRPr sz="2400"/>
            </a:lvl1pPr>
          </a:lstStyle>
          <a:p>
            <a:pPr lvl="0"/>
            <a:r>
              <a:rPr lang="en-US" smtClean="0"/>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pPr>
              <a:defRPr/>
            </a:pPr>
            <a:fld id="{642EC534-26FC-4722-8AEE-C2B92A88819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7" name="Title 1"/>
          <p:cNvSpPr>
            <a:spLocks noGrp="1"/>
          </p:cNvSpPr>
          <p:nvPr>
            <p:ph type="title"/>
          </p:nvPr>
        </p:nvSpPr>
        <p:spPr>
          <a:xfrm>
            <a:off x="609600" y="733200"/>
            <a:ext cx="8229600" cy="639762"/>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smtClean="0"/>
              <a:t>Click to edit Master text styles</a:t>
            </a:r>
          </a:p>
        </p:txBody>
      </p:sp>
      <p:sp>
        <p:nvSpPr>
          <p:cNvPr id="9" name="Content Placeholder 2"/>
          <p:cNvSpPr>
            <a:spLocks noGrp="1"/>
          </p:cNvSpPr>
          <p:nvPr>
            <p:ph sz="half" idx="14"/>
          </p:nvPr>
        </p:nvSpPr>
        <p:spPr>
          <a:xfrm>
            <a:off x="457200" y="33528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352800"/>
            <a:ext cx="57150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Footer Placeholder 4"/>
          <p:cNvSpPr>
            <a:spLocks noGrp="1"/>
          </p:cNvSpPr>
          <p:nvPr>
            <p:ph type="ftr" sz="quarter" idx="16"/>
          </p:nvPr>
        </p:nvSpPr>
        <p:spPr/>
        <p:txBody>
          <a:bodyPr/>
          <a:lstStyle>
            <a:lvl1pPr>
              <a:defRPr/>
            </a:lvl1pPr>
          </a:lstStyle>
          <a:p>
            <a:pPr>
              <a:defRPr/>
            </a:pPr>
            <a:endParaRPr lang="en-US"/>
          </a:p>
        </p:txBody>
      </p:sp>
      <p:sp>
        <p:nvSpPr>
          <p:cNvPr id="12" name="Slide Number Placeholder 5"/>
          <p:cNvSpPr>
            <a:spLocks noGrp="1"/>
          </p:cNvSpPr>
          <p:nvPr>
            <p:ph type="sldNum" sz="quarter" idx="17"/>
          </p:nvPr>
        </p:nvSpPr>
        <p:spPr/>
        <p:txBody>
          <a:bodyPr/>
          <a:lstStyle>
            <a:lvl1pPr>
              <a:defRPr/>
            </a:lvl1pPr>
          </a:lstStyle>
          <a:p>
            <a:pPr>
              <a:defRPr/>
            </a:pPr>
            <a:fld id="{AA74CF47-939B-4464-9DD8-03AD199926D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cxnSp>
        <p:nvCxnSpPr>
          <p:cNvPr id="12" name="Straight Connector 11"/>
          <p:cNvCxnSpPr>
            <a:endCxn id="9" idx="3"/>
          </p:cNvCxnSpPr>
          <p:nvPr userDrawn="1"/>
        </p:nvCxnSpPr>
        <p:spPr>
          <a:xfrm rot="5400000">
            <a:off x="1651000" y="3303588"/>
            <a:ext cx="3100387" cy="1588"/>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a:off x="3963194" y="3809206"/>
            <a:ext cx="4114800" cy="1588"/>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609600" y="809400"/>
            <a:ext cx="8229600" cy="639762"/>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631200" y="1295400"/>
            <a:ext cx="8153400" cy="457200"/>
          </a:xfrm>
        </p:spPr>
        <p:txBody>
          <a:bodyPr>
            <a:normAutofit/>
          </a:bodyPr>
          <a:lstStyle>
            <a:lvl1pPr>
              <a:buFontTx/>
              <a:buNone/>
              <a:defRPr sz="2400"/>
            </a:lvl1pPr>
          </a:lstStyle>
          <a:p>
            <a:pPr lvl="0"/>
            <a:r>
              <a:rPr lang="en-US" smtClean="0"/>
              <a:t>Click to edit Master text styles</a:t>
            </a:r>
          </a:p>
        </p:txBody>
      </p:sp>
      <p:sp>
        <p:nvSpPr>
          <p:cNvPr id="9" name="Content Placeholder 2"/>
          <p:cNvSpPr>
            <a:spLocks noGrp="1"/>
          </p:cNvSpPr>
          <p:nvPr>
            <p:ph sz="half" idx="1"/>
          </p:nvPr>
        </p:nvSpPr>
        <p:spPr>
          <a:xfrm>
            <a:off x="4572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572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4" name="Footer Placeholder 2"/>
          <p:cNvSpPr>
            <a:spLocks noGrp="1"/>
          </p:cNvSpPr>
          <p:nvPr>
            <p:ph type="ftr" sz="quarter" idx="18"/>
          </p:nvPr>
        </p:nvSpPr>
        <p:spPr/>
        <p:txBody>
          <a:bodyPr/>
          <a:lstStyle>
            <a:lvl1pPr>
              <a:defRPr/>
            </a:lvl1pPr>
          </a:lstStyle>
          <a:p>
            <a:pPr>
              <a:defRPr/>
            </a:pPr>
            <a:endParaRPr lang="en-US"/>
          </a:p>
        </p:txBody>
      </p:sp>
      <p:sp>
        <p:nvSpPr>
          <p:cNvPr id="18" name="Slide Number Placeholder 3"/>
          <p:cNvSpPr>
            <a:spLocks noGrp="1"/>
          </p:cNvSpPr>
          <p:nvPr>
            <p:ph type="sldNum" sz="quarter" idx="19"/>
          </p:nvPr>
        </p:nvSpPr>
        <p:spPr/>
        <p:txBody>
          <a:bodyPr/>
          <a:lstStyle>
            <a:lvl1pPr>
              <a:defRPr/>
            </a:lvl1pPr>
          </a:lstStyle>
          <a:p>
            <a:pPr>
              <a:defRPr/>
            </a:pPr>
            <a:fld id="{D1FC4C4B-6719-4CC9-8EF4-C2671755591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0"/>
            <a:ext cx="4040188" cy="304801"/>
          </a:xfrm>
          <a:solidFill>
            <a:schemeClr val="accent5">
              <a:lumMod val="20000"/>
              <a:lumOff val="80000"/>
              <a:alpha val="39000"/>
            </a:schemeClr>
          </a:solidFill>
        </p:spPr>
        <p:txBody>
          <a:bodyPr tIns="320040" anchor="b">
            <a:noAutofit/>
          </a:bodyPr>
          <a:lstStyle>
            <a:lvl1pPr marL="0" indent="0">
              <a:buNone/>
              <a:defRPr sz="1800" b="1" cap="all" baseline="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0"/>
            <a:ext cx="4040188" cy="4068763"/>
          </a:xfrm>
        </p:spPr>
        <p:txBody>
          <a:bodyPr/>
          <a:lstStyle>
            <a:lvl1pPr>
              <a:lnSpc>
                <a:spcPct val="100000"/>
              </a:lnSpc>
              <a:defRPr sz="20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057400"/>
            <a:ext cx="4041775" cy="4068763"/>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1"/>
            <a:ext cx="4040188" cy="304801"/>
          </a:xfrm>
          <a:solidFill>
            <a:schemeClr val="accent5">
              <a:lumMod val="20000"/>
              <a:lumOff val="80000"/>
              <a:alpha val="39000"/>
            </a:schemeClr>
          </a:solidFill>
        </p:spPr>
        <p:txBody>
          <a:bodyPr tIns="320040" anchor="b">
            <a:noAutofit/>
          </a:bodyPr>
          <a:lstStyle>
            <a:lvl1pPr marL="0" indent="0">
              <a:buNone/>
              <a:defRPr sz="1800" b="1" cap="all" baseline="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itle 1"/>
          <p:cNvSpPr>
            <a:spLocks noGrp="1"/>
          </p:cNvSpPr>
          <p:nvPr>
            <p:ph type="title"/>
          </p:nvPr>
        </p:nvSpPr>
        <p:spPr>
          <a:xfrm>
            <a:off x="609600" y="733200"/>
            <a:ext cx="8229600" cy="639762"/>
          </a:xfrm>
        </p:spPr>
        <p:txBody>
          <a:bodyPr/>
          <a:lstStyle/>
          <a:p>
            <a:r>
              <a:rPr lang="en-US" smtClean="0"/>
              <a:t>Click to edit Master title style</a:t>
            </a:r>
            <a:endParaRPr lang="en-US" dirty="0"/>
          </a:p>
        </p:txBody>
      </p:sp>
      <p:sp>
        <p:nvSpPr>
          <p:cNvPr id="14"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smtClean="0"/>
              <a:t>Click to edit Master text styles</a:t>
            </a:r>
          </a:p>
        </p:txBody>
      </p:sp>
      <p:sp>
        <p:nvSpPr>
          <p:cNvPr id="8" name="Footer Placeholder 4"/>
          <p:cNvSpPr>
            <a:spLocks noGrp="1"/>
          </p:cNvSpPr>
          <p:nvPr>
            <p:ph type="ftr" sz="quarter" idx="14"/>
          </p:nvPr>
        </p:nvSpPr>
        <p:spPr/>
        <p:txBody>
          <a:bodyPr/>
          <a:lstStyle>
            <a:lvl1pPr>
              <a:defRPr/>
            </a:lvl1pPr>
          </a:lstStyle>
          <a:p>
            <a:pPr>
              <a:defRPr/>
            </a:pPr>
            <a:endParaRPr lang="en-US"/>
          </a:p>
        </p:txBody>
      </p:sp>
      <p:sp>
        <p:nvSpPr>
          <p:cNvPr id="9" name="Slide Number Placeholder 5"/>
          <p:cNvSpPr>
            <a:spLocks noGrp="1"/>
          </p:cNvSpPr>
          <p:nvPr>
            <p:ph type="sldNum" sz="quarter" idx="15"/>
          </p:nvPr>
        </p:nvSpPr>
        <p:spPr/>
        <p:txBody>
          <a:bodyPr/>
          <a:lstStyle>
            <a:lvl1pPr>
              <a:defRPr/>
            </a:lvl1pPr>
          </a:lstStyle>
          <a:p>
            <a:pPr>
              <a:defRPr/>
            </a:pPr>
            <a:fld id="{2A17DA20-C330-4FEC-B9F8-05FC7D719AC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609600" y="733200"/>
            <a:ext cx="8229600" cy="639762"/>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smtClean="0"/>
              <a:t>Click to edit Master text styles</a:t>
            </a:r>
          </a:p>
        </p:txBody>
      </p:sp>
      <p:sp>
        <p:nvSpPr>
          <p:cNvPr id="4" name="Footer Placeholder 4"/>
          <p:cNvSpPr>
            <a:spLocks noGrp="1"/>
          </p:cNvSpPr>
          <p:nvPr>
            <p:ph type="ftr" sz="quarter" idx="14"/>
          </p:nvPr>
        </p:nvSpPr>
        <p:spPr/>
        <p:txBody>
          <a:bodyPr/>
          <a:lstStyle>
            <a:lvl1pPr>
              <a:defRPr/>
            </a:lvl1pPr>
          </a:lstStyle>
          <a:p>
            <a:pPr>
              <a:defRPr/>
            </a:pPr>
            <a:endParaRPr lang="en-US"/>
          </a:p>
        </p:txBody>
      </p:sp>
      <p:sp>
        <p:nvSpPr>
          <p:cNvPr id="5" name="Slide Number Placeholder 5"/>
          <p:cNvSpPr>
            <a:spLocks noGrp="1"/>
          </p:cNvSpPr>
          <p:nvPr>
            <p:ph type="sldNum" sz="quarter" idx="15"/>
          </p:nvPr>
        </p:nvSpPr>
        <p:spPr/>
        <p:txBody>
          <a:bodyPr/>
          <a:lstStyle>
            <a:lvl1pPr>
              <a:defRPr/>
            </a:lvl1pPr>
          </a:lstStyle>
          <a:p>
            <a:pPr>
              <a:defRPr/>
            </a:pPr>
            <a:fld id="{77A723B7-1088-42C0-A6EC-7433ABA6212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l="-1000" r="-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5138" y="884238"/>
            <a:ext cx="82296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524000"/>
            <a:ext cx="8229600"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Footer Placeholder 4"/>
          <p:cNvSpPr>
            <a:spLocks noGrp="1"/>
          </p:cNvSpPr>
          <p:nvPr>
            <p:ph type="ftr" sz="quarter" idx="3"/>
          </p:nvPr>
        </p:nvSpPr>
        <p:spPr>
          <a:xfrm>
            <a:off x="3124200" y="6542088"/>
            <a:ext cx="2895600" cy="365125"/>
          </a:xfrm>
          <a:prstGeom prst="rect">
            <a:avLst/>
          </a:prstGeom>
        </p:spPr>
        <p:txBody>
          <a:bodyPr/>
          <a:lstStyle>
            <a:lvl1pPr algn="ctr" fontAlgn="auto">
              <a:spcBef>
                <a:spcPts val="0"/>
              </a:spcBef>
              <a:spcAft>
                <a:spcPts val="0"/>
              </a:spcAft>
              <a:defRPr sz="1200">
                <a:solidFill>
                  <a:schemeClr val="accent1">
                    <a:lumMod val="75000"/>
                  </a:schemeClr>
                </a:solidFill>
                <a:latin typeface="+mn-lt"/>
              </a:defRPr>
            </a:lvl1pPr>
          </a:lstStyle>
          <a:p>
            <a:pPr>
              <a:defRPr/>
            </a:pPr>
            <a:endParaRPr lang="en-US"/>
          </a:p>
        </p:txBody>
      </p:sp>
      <p:sp>
        <p:nvSpPr>
          <p:cNvPr id="11" name="Slide Number Placeholder 5"/>
          <p:cNvSpPr>
            <a:spLocks noGrp="1"/>
          </p:cNvSpPr>
          <p:nvPr>
            <p:ph type="sldNum" sz="quarter" idx="4"/>
          </p:nvPr>
        </p:nvSpPr>
        <p:spPr>
          <a:xfrm>
            <a:off x="457200" y="6542088"/>
            <a:ext cx="2133600" cy="365125"/>
          </a:xfrm>
          <a:prstGeom prst="rect">
            <a:avLst/>
          </a:prstGeom>
        </p:spPr>
        <p:txBody>
          <a:bodyPr/>
          <a:lstStyle>
            <a:lvl1pPr algn="l" fontAlgn="auto">
              <a:spcBef>
                <a:spcPts val="0"/>
              </a:spcBef>
              <a:spcAft>
                <a:spcPts val="0"/>
              </a:spcAft>
              <a:defRPr sz="1600" b="1">
                <a:solidFill>
                  <a:schemeClr val="accent1">
                    <a:lumMod val="75000"/>
                  </a:schemeClr>
                </a:solidFill>
                <a:latin typeface="+mn-lt"/>
              </a:defRPr>
            </a:lvl1pPr>
          </a:lstStyle>
          <a:p>
            <a:pPr>
              <a:defRPr/>
            </a:pPr>
            <a:fld id="{DA768019-96FA-437D-B332-93AADC2F716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58" r:id="rId3"/>
    <p:sldLayoutId id="2147483859" r:id="rId4"/>
    <p:sldLayoutId id="2147483860" r:id="rId5"/>
    <p:sldLayoutId id="2147483861" r:id="rId6"/>
    <p:sldLayoutId id="2147483868" r:id="rId7"/>
    <p:sldLayoutId id="2147483862" r:id="rId8"/>
    <p:sldLayoutId id="2147483863" r:id="rId9"/>
    <p:sldLayoutId id="2147483864" r:id="rId10"/>
    <p:sldLayoutId id="2147483865" r:id="rId11"/>
    <p:sldLayoutId id="2147483869" r:id="rId12"/>
    <p:sldLayoutId id="2147483870" r:id="rId13"/>
    <p:sldLayoutId id="2147483871" r:id="rId14"/>
  </p:sldLayoutIdLst>
  <p:hf sldNum="0" hdr="0" ftr="0" dt="0"/>
  <p:txStyles>
    <p:titleStyle>
      <a:lvl1pPr algn="l" rtl="0" eaLnBrk="0" fontAlgn="base" hangingPunct="0">
        <a:spcBef>
          <a:spcPct val="0"/>
        </a:spcBef>
        <a:spcAft>
          <a:spcPct val="0"/>
        </a:spcAft>
        <a:defRPr sz="3600" b="1" kern="1200">
          <a:solidFill>
            <a:srgbClr val="461010"/>
          </a:solidFill>
          <a:latin typeface="+mj-lt"/>
          <a:ea typeface="+mj-ea"/>
          <a:cs typeface="+mj-cs"/>
        </a:defRPr>
      </a:lvl1pPr>
      <a:lvl2pPr algn="l" rtl="0" eaLnBrk="0" fontAlgn="base" hangingPunct="0">
        <a:spcBef>
          <a:spcPct val="0"/>
        </a:spcBef>
        <a:spcAft>
          <a:spcPct val="0"/>
        </a:spcAft>
        <a:defRPr sz="3600" b="1">
          <a:solidFill>
            <a:srgbClr val="461010"/>
          </a:solidFill>
          <a:latin typeface="Calibri" pitchFamily="34" charset="0"/>
        </a:defRPr>
      </a:lvl2pPr>
      <a:lvl3pPr algn="l" rtl="0" eaLnBrk="0" fontAlgn="base" hangingPunct="0">
        <a:spcBef>
          <a:spcPct val="0"/>
        </a:spcBef>
        <a:spcAft>
          <a:spcPct val="0"/>
        </a:spcAft>
        <a:defRPr sz="3600" b="1">
          <a:solidFill>
            <a:srgbClr val="461010"/>
          </a:solidFill>
          <a:latin typeface="Calibri" pitchFamily="34" charset="0"/>
        </a:defRPr>
      </a:lvl3pPr>
      <a:lvl4pPr algn="l" rtl="0" eaLnBrk="0" fontAlgn="base" hangingPunct="0">
        <a:spcBef>
          <a:spcPct val="0"/>
        </a:spcBef>
        <a:spcAft>
          <a:spcPct val="0"/>
        </a:spcAft>
        <a:defRPr sz="3600" b="1">
          <a:solidFill>
            <a:srgbClr val="461010"/>
          </a:solidFill>
          <a:latin typeface="Calibri" pitchFamily="34" charset="0"/>
        </a:defRPr>
      </a:lvl4pPr>
      <a:lvl5pPr algn="l" rtl="0" eaLnBrk="0" fontAlgn="base" hangingPunct="0">
        <a:spcBef>
          <a:spcPct val="0"/>
        </a:spcBef>
        <a:spcAft>
          <a:spcPct val="0"/>
        </a:spcAft>
        <a:defRPr sz="3600" b="1">
          <a:solidFill>
            <a:srgbClr val="461010"/>
          </a:solidFill>
          <a:latin typeface="Calibri" pitchFamily="34" charset="0"/>
        </a:defRPr>
      </a:lvl5pPr>
      <a:lvl6pPr marL="457200" algn="l" rtl="0" fontAlgn="base">
        <a:spcBef>
          <a:spcPct val="0"/>
        </a:spcBef>
        <a:spcAft>
          <a:spcPct val="0"/>
        </a:spcAft>
        <a:defRPr sz="3600" b="1">
          <a:solidFill>
            <a:srgbClr val="461010"/>
          </a:solidFill>
          <a:latin typeface="Calibri" pitchFamily="34" charset="0"/>
        </a:defRPr>
      </a:lvl6pPr>
      <a:lvl7pPr marL="914400" algn="l" rtl="0" fontAlgn="base">
        <a:spcBef>
          <a:spcPct val="0"/>
        </a:spcBef>
        <a:spcAft>
          <a:spcPct val="0"/>
        </a:spcAft>
        <a:defRPr sz="3600" b="1">
          <a:solidFill>
            <a:srgbClr val="461010"/>
          </a:solidFill>
          <a:latin typeface="Calibri" pitchFamily="34" charset="0"/>
        </a:defRPr>
      </a:lvl7pPr>
      <a:lvl8pPr marL="1371600" algn="l" rtl="0" fontAlgn="base">
        <a:spcBef>
          <a:spcPct val="0"/>
        </a:spcBef>
        <a:spcAft>
          <a:spcPct val="0"/>
        </a:spcAft>
        <a:defRPr sz="3600" b="1">
          <a:solidFill>
            <a:srgbClr val="461010"/>
          </a:solidFill>
          <a:latin typeface="Calibri" pitchFamily="34" charset="0"/>
        </a:defRPr>
      </a:lvl8pPr>
      <a:lvl9pPr marL="1828800" algn="l" rtl="0" fontAlgn="base">
        <a:spcBef>
          <a:spcPct val="0"/>
        </a:spcBef>
        <a:spcAft>
          <a:spcPct val="0"/>
        </a:spcAft>
        <a:defRPr sz="3600" b="1">
          <a:solidFill>
            <a:srgbClr val="461010"/>
          </a:solidFill>
          <a:latin typeface="Calibri" pitchFamily="34" charset="0"/>
        </a:defRPr>
      </a:lvl9pPr>
    </p:titleStyle>
    <p:bodyStyle>
      <a:lvl1pPr marL="342900" indent="-342900" algn="l" rtl="0" eaLnBrk="0" fontAlgn="base" hangingPunct="0">
        <a:spcBef>
          <a:spcPct val="20000"/>
        </a:spcBef>
        <a:spcAft>
          <a:spcPct val="0"/>
        </a:spcAft>
        <a:buClr>
          <a:srgbClr val="461010"/>
        </a:buClr>
        <a:buSzPct val="70000"/>
        <a:buFont typeface="Arial" pitchFamily="34" charset="0"/>
        <a:buChar char="•"/>
        <a:defRPr sz="3200" kern="1200">
          <a:solidFill>
            <a:srgbClr val="461010"/>
          </a:solidFill>
          <a:latin typeface="+mn-lt"/>
          <a:ea typeface="+mn-ea"/>
          <a:cs typeface="+mn-cs"/>
        </a:defRPr>
      </a:lvl1pPr>
      <a:lvl2pPr marL="627063" indent="-169863" algn="l" rtl="0" eaLnBrk="0" fontAlgn="base" hangingPunct="0">
        <a:spcBef>
          <a:spcPct val="20000"/>
        </a:spcBef>
        <a:spcAft>
          <a:spcPct val="0"/>
        </a:spcAft>
        <a:buClr>
          <a:srgbClr val="461010"/>
        </a:buClr>
        <a:buSzPct val="70000"/>
        <a:buFont typeface="Arial" pitchFamily="34" charset="0"/>
        <a:buChar char="•"/>
        <a:defRPr sz="2800" kern="1200">
          <a:solidFill>
            <a:srgbClr val="461010"/>
          </a:solidFill>
          <a:latin typeface="+mn-lt"/>
          <a:ea typeface="+mn-ea"/>
          <a:cs typeface="+mn-cs"/>
        </a:defRPr>
      </a:lvl2pPr>
      <a:lvl3pPr marL="1030288" indent="-115888" algn="l" rtl="0" eaLnBrk="0" fontAlgn="base" hangingPunct="0">
        <a:spcBef>
          <a:spcPct val="20000"/>
        </a:spcBef>
        <a:spcAft>
          <a:spcPct val="0"/>
        </a:spcAft>
        <a:buClr>
          <a:srgbClr val="461010"/>
        </a:buClr>
        <a:buSzPct val="70000"/>
        <a:buFont typeface="Arial" pitchFamily="34" charset="0"/>
        <a:buChar char="•"/>
        <a:defRPr sz="2400" kern="1200">
          <a:solidFill>
            <a:srgbClr val="461010"/>
          </a:solidFill>
          <a:latin typeface="+mn-lt"/>
          <a:ea typeface="+mn-ea"/>
          <a:cs typeface="+mn-cs"/>
        </a:defRPr>
      </a:lvl3pPr>
      <a:lvl4pPr marL="1482725" indent="-111125" algn="l" rtl="0" eaLnBrk="0" fontAlgn="base" hangingPunct="0">
        <a:spcBef>
          <a:spcPct val="20000"/>
        </a:spcBef>
        <a:spcAft>
          <a:spcPct val="0"/>
        </a:spcAft>
        <a:buClr>
          <a:srgbClr val="461010"/>
        </a:buClr>
        <a:buSzPct val="70000"/>
        <a:buFont typeface="Arial" pitchFamily="34" charset="0"/>
        <a:buChar char="•"/>
        <a:defRPr sz="2000" kern="1200">
          <a:solidFill>
            <a:srgbClr val="461010"/>
          </a:solidFill>
          <a:latin typeface="+mn-lt"/>
          <a:ea typeface="+mn-ea"/>
          <a:cs typeface="+mn-cs"/>
        </a:defRPr>
      </a:lvl4pPr>
      <a:lvl5pPr marL="1944688" indent="-115888" algn="l" rtl="0" eaLnBrk="0" fontAlgn="base" hangingPunct="0">
        <a:spcBef>
          <a:spcPct val="20000"/>
        </a:spcBef>
        <a:spcAft>
          <a:spcPct val="0"/>
        </a:spcAft>
        <a:buClr>
          <a:srgbClr val="461010"/>
        </a:buClr>
        <a:buSzPct val="70000"/>
        <a:buFont typeface="Arial" pitchFamily="34" charset="0"/>
        <a:buChar char="•"/>
        <a:defRPr sz="2000" kern="1200">
          <a:solidFill>
            <a:srgbClr val="46101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305800" cy="1371600"/>
          </a:xfrm>
        </p:spPr>
        <p:txBody>
          <a:bodyPr rtlCol="0">
            <a:noAutofit/>
          </a:bodyPr>
          <a:lstStyle/>
          <a:p>
            <a:pPr algn="ctr" eaLnBrk="1" fontAlgn="auto" hangingPunct="1">
              <a:spcAft>
                <a:spcPts val="0"/>
              </a:spcAft>
              <a:defRPr/>
            </a:pPr>
            <a:r>
              <a:rPr lang="en-US" sz="32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Noile</a:t>
            </a:r>
            <a:r>
              <a:rPr lang="en-US" sz="3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condi</a:t>
            </a:r>
            <a:r>
              <a:rPr lang="ro-RO" sz="3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ții de finanțare a instituțiilor publice de învățămînt primar și secundar general în bază de cost standard per elev</a:t>
            </a:r>
            <a:endParaRPr lang="en-US"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457200" y="2514600"/>
            <a:ext cx="6553200" cy="1752600"/>
          </a:xfrm>
        </p:spPr>
        <p:txBody>
          <a:bodyPr rtlCol="0"/>
          <a:lstStyle/>
          <a:p>
            <a:pPr eaLnBrk="1" fontAlgn="auto" hangingPunct="1">
              <a:spcAft>
                <a:spcPts val="0"/>
              </a:spcAft>
              <a:buClr>
                <a:schemeClr val="tx2">
                  <a:lumMod val="75000"/>
                </a:schemeClr>
              </a:buClr>
              <a:defRPr/>
            </a:pPr>
            <a:endParaRPr lang="en-US" sz="17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eaLnBrk="1" fontAlgn="auto" hangingPunct="1">
              <a:spcAft>
                <a:spcPts val="0"/>
              </a:spcAft>
              <a:buClr>
                <a:schemeClr val="tx2">
                  <a:lumMod val="75000"/>
                </a:schemeClr>
              </a:buClr>
              <a:defRPr/>
            </a:pPr>
            <a:endParaRPr lang="en-US" sz="17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eaLnBrk="1" fontAlgn="auto" hangingPunct="1">
              <a:spcAft>
                <a:spcPts val="0"/>
              </a:spcAft>
              <a:buClr>
                <a:schemeClr val="tx2">
                  <a:lumMod val="75000"/>
                </a:schemeClr>
              </a:buClr>
              <a:defRPr/>
            </a:pPr>
            <a:endParaRPr lang="ro-RO" sz="17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eaLnBrk="1" fontAlgn="auto" hangingPunct="1">
              <a:spcAft>
                <a:spcPts val="0"/>
              </a:spcAft>
              <a:buClr>
                <a:schemeClr val="tx2">
                  <a:lumMod val="75000"/>
                </a:schemeClr>
              </a:buClr>
              <a:defRPr/>
            </a:pPr>
            <a:endParaRPr lang="ro-RO" sz="17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457200" y="6477000"/>
            <a:ext cx="2362200" cy="228600"/>
          </a:xfrm>
          <a:prstGeom prst="rect">
            <a:avLst/>
          </a:prstGeom>
        </p:spPr>
        <p:txBody>
          <a:bodyPr anchor="ctr"/>
          <a:lstStyle/>
          <a:p>
            <a:pPr fontAlgn="auto">
              <a:spcAft>
                <a:spcPts val="0"/>
              </a:spcAft>
              <a:defRPr/>
            </a:pPr>
            <a:r>
              <a:rPr lang="ro-RO" sz="1600" b="1" dirty="0">
                <a:effectLst>
                  <a:outerShdw blurRad="38100" dist="38100" dir="2700000" algn="tl">
                    <a:srgbClr val="000000">
                      <a:alpha val="43137"/>
                    </a:srgbClr>
                  </a:outerShdw>
                </a:effectLst>
                <a:latin typeface="Times New Roman" pitchFamily="18" charset="0"/>
                <a:ea typeface="+mj-ea"/>
                <a:cs typeface="Times New Roman" pitchFamily="18" charset="0"/>
              </a:rPr>
              <a:t>      </a:t>
            </a:r>
            <a:r>
              <a:rPr lang="ro-RO" sz="1600" b="1" dirty="0" smtClean="0">
                <a:effectLst>
                  <a:outerShdw blurRad="38100" dist="38100" dir="2700000" algn="tl">
                    <a:srgbClr val="000000">
                      <a:alpha val="43137"/>
                    </a:srgbClr>
                  </a:outerShdw>
                </a:effectLst>
                <a:latin typeface="Times New Roman" pitchFamily="18" charset="0"/>
                <a:ea typeface="+mj-ea"/>
                <a:cs typeface="Times New Roman" pitchFamily="18" charset="0"/>
              </a:rPr>
              <a:t>octombrie </a:t>
            </a:r>
            <a:r>
              <a:rPr lang="ro-RO" sz="1600" b="1" dirty="0">
                <a:effectLst>
                  <a:outerShdw blurRad="38100" dist="38100" dir="2700000" algn="tl">
                    <a:srgbClr val="000000">
                      <a:alpha val="43137"/>
                    </a:srgbClr>
                  </a:outerShdw>
                </a:effectLst>
                <a:latin typeface="Times New Roman" pitchFamily="18" charset="0"/>
                <a:ea typeface="+mj-ea"/>
                <a:cs typeface="Times New Roman" pitchFamily="18" charset="0"/>
              </a:rPr>
              <a:t>2014</a:t>
            </a:r>
            <a:endParaRPr lang="en-US" sz="1600" b="1" dirty="0">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smtClean="0"/>
          </a:p>
        </p:txBody>
      </p:sp>
      <p:sp>
        <p:nvSpPr>
          <p:cNvPr id="18435" name="Text Placeholder 3"/>
          <p:cNvSpPr>
            <a:spLocks noGrp="1"/>
          </p:cNvSpPr>
          <p:nvPr>
            <p:ph type="body" sz="half" idx="2"/>
          </p:nvPr>
        </p:nvSpPr>
        <p:spPr>
          <a:xfrm>
            <a:off x="4419600" y="5486400"/>
            <a:ext cx="3962400" cy="804863"/>
          </a:xfrm>
        </p:spPr>
        <p:txBody>
          <a:bodyPr/>
          <a:lstStyle/>
          <a:p>
            <a:endParaRPr lang="en-US" smtClean="0"/>
          </a:p>
        </p:txBody>
      </p:sp>
      <p:sp>
        <p:nvSpPr>
          <p:cNvPr id="17412" name="Rectangle 4"/>
          <p:cNvSpPr>
            <a:spLocks noChangeArrowheads="1"/>
          </p:cNvSpPr>
          <p:nvPr/>
        </p:nvSpPr>
        <p:spPr bwMode="auto">
          <a:xfrm>
            <a:off x="685800" y="228600"/>
            <a:ext cx="8077200" cy="1016000"/>
          </a:xfrm>
          <a:prstGeom prst="rect">
            <a:avLst/>
          </a:prstGeom>
          <a:noFill/>
          <a:ln w="9525">
            <a:noFill/>
            <a:miter lim="800000"/>
            <a:headEnd/>
            <a:tailEnd/>
          </a:ln>
        </p:spPr>
        <p:txBody>
          <a:bodyPr>
            <a:spAutoFit/>
          </a:bodyPr>
          <a:lstStyle/>
          <a:p>
            <a:pPr algn="ctr">
              <a:defRPr/>
            </a:pPr>
            <a:r>
              <a:rPr lang="ro-RO" altLang="en-US" sz="3000" b="1" dirty="0">
                <a:effectLst>
                  <a:outerShdw blurRad="38100" dist="38100" dir="2700000" algn="tl">
                    <a:srgbClr val="000000">
                      <a:alpha val="43137"/>
                    </a:srgbClr>
                  </a:outerShdw>
                </a:effectLst>
                <a:latin typeface="Times New Roman" pitchFamily="18" charset="0"/>
                <a:ea typeface="+mj-ea"/>
                <a:cs typeface="Times New Roman" pitchFamily="18" charset="0"/>
              </a:rPr>
              <a:t>Informații</a:t>
            </a:r>
            <a:r>
              <a:rPr lang="ro-RO" altLang="en-US" sz="2400" b="1" dirty="0">
                <a:solidFill>
                  <a:srgbClr val="330C48"/>
                </a:solidFill>
              </a:rPr>
              <a:t> </a:t>
            </a:r>
            <a:r>
              <a:rPr lang="ro-RO" altLang="en-US" sz="3000" b="1" dirty="0">
                <a:effectLst>
                  <a:outerShdw blurRad="38100" dist="38100" dir="2700000" algn="tl">
                    <a:srgbClr val="000000">
                      <a:alpha val="43137"/>
                    </a:srgbClr>
                  </a:outerShdw>
                </a:effectLst>
                <a:latin typeface="Times New Roman" pitchFamily="18" charset="0"/>
                <a:ea typeface="+mj-ea"/>
                <a:cs typeface="Times New Roman" pitchFamily="18" charset="0"/>
              </a:rPr>
              <a:t>necesare pentru calcularea volumului alocaţiilor unei instituții</a:t>
            </a:r>
            <a:endParaRPr lang="en-US" altLang="en-US" sz="3000" b="1" dirty="0">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18437" name="Rectangle 5"/>
          <p:cNvSpPr>
            <a:spLocks noChangeArrowheads="1"/>
          </p:cNvSpPr>
          <p:nvPr/>
        </p:nvSpPr>
        <p:spPr bwMode="auto">
          <a:xfrm>
            <a:off x="381000" y="1285860"/>
            <a:ext cx="8610600" cy="5509200"/>
          </a:xfrm>
          <a:prstGeom prst="rect">
            <a:avLst/>
          </a:prstGeom>
          <a:noFill/>
          <a:ln w="9525">
            <a:noFill/>
            <a:miter lim="800000"/>
            <a:headEnd/>
            <a:tailEnd/>
          </a:ln>
        </p:spPr>
        <p:txBody>
          <a:bodyPr wrap="square">
            <a:spAutoFit/>
          </a:bodyPr>
          <a:lstStyle/>
          <a:p>
            <a:pPr>
              <a:buFont typeface="Wingdings" pitchFamily="2" charset="2"/>
              <a:buChar char="q"/>
            </a:pPr>
            <a:r>
              <a:rPr lang="ro-RO" dirty="0"/>
              <a:t> </a:t>
            </a:r>
            <a:r>
              <a:rPr lang="ro-RO" sz="2400" dirty="0">
                <a:solidFill>
                  <a:srgbClr val="5A0606"/>
                </a:solidFill>
                <a:latin typeface="Times New Roman" pitchFamily="18" charset="0"/>
                <a:cs typeface="Times New Roman" pitchFamily="18" charset="0"/>
              </a:rPr>
              <a:t>Numărul elevilor înrolați pe grupe de clase I-IV, V- IX și X-XII la situația din 01 octombrie </a:t>
            </a:r>
            <a:r>
              <a:rPr lang="ro-RO" sz="2400" dirty="0" smtClean="0">
                <a:solidFill>
                  <a:srgbClr val="5A0606"/>
                </a:solidFill>
                <a:latin typeface="Times New Roman" pitchFamily="18" charset="0"/>
                <a:cs typeface="Times New Roman" pitchFamily="18" charset="0"/>
              </a:rPr>
              <a:t>2014 </a:t>
            </a:r>
            <a:r>
              <a:rPr lang="ro-RO" sz="2400" dirty="0">
                <a:solidFill>
                  <a:srgbClr val="5A0606"/>
                </a:solidFill>
                <a:latin typeface="Times New Roman" pitchFamily="18" charset="0"/>
                <a:cs typeface="Times New Roman" pitchFamily="18" charset="0"/>
              </a:rPr>
              <a:t>(</a:t>
            </a:r>
            <a:r>
              <a:rPr lang="ro-RO" sz="2400" b="1" i="1" dirty="0">
                <a:solidFill>
                  <a:srgbClr val="5A0606"/>
                </a:solidFill>
                <a:latin typeface="Times New Roman" pitchFamily="18" charset="0"/>
                <a:cs typeface="Times New Roman" pitchFamily="18" charset="0"/>
              </a:rPr>
              <a:t>pentru bugetul anului </a:t>
            </a:r>
            <a:r>
              <a:rPr lang="ro-RO" sz="2400" b="1" i="1" dirty="0" smtClean="0">
                <a:solidFill>
                  <a:srgbClr val="5A0606"/>
                </a:solidFill>
                <a:latin typeface="Times New Roman" pitchFamily="18" charset="0"/>
                <a:cs typeface="Times New Roman" pitchFamily="18" charset="0"/>
              </a:rPr>
              <a:t>2015</a:t>
            </a:r>
            <a:r>
              <a:rPr lang="ro-RO" sz="2400" dirty="0" smtClean="0">
                <a:solidFill>
                  <a:srgbClr val="5A0606"/>
                </a:solidFill>
                <a:latin typeface="Times New Roman" pitchFamily="18" charset="0"/>
                <a:cs typeface="Times New Roman" pitchFamily="18" charset="0"/>
              </a:rPr>
              <a:t>);</a:t>
            </a:r>
            <a:endParaRPr lang="ro-RO" sz="2400" dirty="0">
              <a:solidFill>
                <a:srgbClr val="5A0606"/>
              </a:solidFill>
              <a:latin typeface="Times New Roman" pitchFamily="18" charset="0"/>
              <a:cs typeface="Times New Roman" pitchFamily="18" charset="0"/>
            </a:endParaRPr>
          </a:p>
          <a:p>
            <a:pPr>
              <a:buFont typeface="Wingdings" pitchFamily="2" charset="2"/>
              <a:buChar char="q"/>
            </a:pPr>
            <a:endParaRPr lang="ro-RO" sz="1600" dirty="0">
              <a:solidFill>
                <a:srgbClr val="5A0606"/>
              </a:solidFill>
            </a:endParaRPr>
          </a:p>
          <a:p>
            <a:pPr>
              <a:buFont typeface="Wingdings" pitchFamily="2" charset="2"/>
              <a:buChar char="q"/>
            </a:pPr>
            <a:r>
              <a:rPr lang="ro-RO" sz="2400" b="1" u="sng" dirty="0">
                <a:solidFill>
                  <a:srgbClr val="5A0606"/>
                </a:solidFill>
                <a:latin typeface="Times New Roman" pitchFamily="18" charset="0"/>
                <a:cs typeface="Times New Roman" pitchFamily="18" charset="0"/>
              </a:rPr>
              <a:t> </a:t>
            </a:r>
            <a:r>
              <a:rPr lang="ru-RU" sz="2400" b="1" u="sng" dirty="0">
                <a:solidFill>
                  <a:srgbClr val="5A0606"/>
                </a:solidFill>
                <a:latin typeface="Times New Roman" pitchFamily="18" charset="0"/>
                <a:cs typeface="Times New Roman" pitchFamily="18" charset="0"/>
              </a:rPr>
              <a:t>Сое</a:t>
            </a:r>
            <a:r>
              <a:rPr lang="ro-RO" sz="2400" b="1" u="sng" dirty="0">
                <a:solidFill>
                  <a:srgbClr val="5A0606"/>
                </a:solidFill>
                <a:latin typeface="Times New Roman" pitchFamily="18" charset="0"/>
                <a:cs typeface="Times New Roman" pitchFamily="18" charset="0"/>
              </a:rPr>
              <a:t>ficienți de ponder</a:t>
            </a:r>
            <a:r>
              <a:rPr lang="en-US" sz="2400" b="1" u="sng" dirty="0" err="1">
                <a:solidFill>
                  <a:srgbClr val="5A0606"/>
                </a:solidFill>
                <a:latin typeface="Times New Roman" pitchFamily="18" charset="0"/>
                <a:cs typeface="Times New Roman" pitchFamily="18" charset="0"/>
              </a:rPr>
              <a:t>ar</a:t>
            </a:r>
            <a:r>
              <a:rPr lang="ro-RO" sz="2400" b="1" u="sng" dirty="0">
                <a:solidFill>
                  <a:srgbClr val="5A0606"/>
                </a:solidFill>
                <a:latin typeface="Times New Roman" pitchFamily="18" charset="0"/>
                <a:cs typeface="Times New Roman" pitchFamily="18" charset="0"/>
              </a:rPr>
              <a:t>e</a:t>
            </a:r>
            <a:r>
              <a:rPr lang="en-US" sz="2400" b="1" u="sng" dirty="0">
                <a:solidFill>
                  <a:srgbClr val="5A0606"/>
                </a:solidFill>
                <a:latin typeface="Times New Roman" pitchFamily="18" charset="0"/>
                <a:cs typeface="Times New Roman" pitchFamily="18" charset="0"/>
              </a:rPr>
              <a:t>:</a:t>
            </a:r>
            <a:endParaRPr lang="ro-RO" sz="2400" b="1" u="sng" dirty="0">
              <a:solidFill>
                <a:srgbClr val="5A0606"/>
              </a:solidFill>
              <a:latin typeface="Times New Roman" pitchFamily="18" charset="0"/>
              <a:cs typeface="Times New Roman" pitchFamily="18" charset="0"/>
            </a:endParaRPr>
          </a:p>
          <a:p>
            <a:pPr>
              <a:buFont typeface="Wingdings" pitchFamily="2" charset="2"/>
              <a:buChar char="Ø"/>
            </a:pPr>
            <a:r>
              <a:rPr lang="ro-RO" b="1" dirty="0">
                <a:solidFill>
                  <a:srgbClr val="5A0606"/>
                </a:solidFill>
              </a:rPr>
              <a:t> </a:t>
            </a:r>
            <a:r>
              <a:rPr lang="ro-RO" sz="2400" b="1" dirty="0">
                <a:solidFill>
                  <a:srgbClr val="5A0606"/>
                </a:solidFill>
                <a:latin typeface="Times New Roman" pitchFamily="18" charset="0"/>
                <a:cs typeface="Times New Roman" pitchFamily="18" charset="0"/>
              </a:rPr>
              <a:t>0,75</a:t>
            </a:r>
            <a:r>
              <a:rPr lang="ro-RO" sz="2400" dirty="0">
                <a:solidFill>
                  <a:srgbClr val="5A0606"/>
                </a:solidFill>
                <a:latin typeface="Times New Roman" pitchFamily="18" charset="0"/>
                <a:cs typeface="Times New Roman" pitchFamily="18" charset="0"/>
              </a:rPr>
              <a:t> - pentru elevii claselor I-IV</a:t>
            </a:r>
          </a:p>
          <a:p>
            <a:pPr>
              <a:buFont typeface="Wingdings" pitchFamily="2" charset="2"/>
              <a:buChar char="Ø"/>
            </a:pPr>
            <a:r>
              <a:rPr lang="ro-RO" sz="2400" b="1" dirty="0">
                <a:solidFill>
                  <a:srgbClr val="5A0606"/>
                </a:solidFill>
                <a:latin typeface="Times New Roman" pitchFamily="18" charset="0"/>
                <a:cs typeface="Times New Roman" pitchFamily="18" charset="0"/>
              </a:rPr>
              <a:t>1,00</a:t>
            </a:r>
            <a:r>
              <a:rPr lang="ro-RO" sz="2400" dirty="0">
                <a:solidFill>
                  <a:srgbClr val="5A0606"/>
                </a:solidFill>
                <a:latin typeface="Times New Roman" pitchFamily="18" charset="0"/>
                <a:cs typeface="Times New Roman" pitchFamily="18" charset="0"/>
              </a:rPr>
              <a:t> - pentru elevii claselor V-IX</a:t>
            </a:r>
          </a:p>
          <a:p>
            <a:pPr>
              <a:buFont typeface="Wingdings" pitchFamily="2" charset="2"/>
              <a:buChar char="Ø"/>
            </a:pPr>
            <a:r>
              <a:rPr lang="ro-RO" sz="2400" dirty="0">
                <a:solidFill>
                  <a:srgbClr val="5A0606"/>
                </a:solidFill>
                <a:latin typeface="Times New Roman" pitchFamily="18" charset="0"/>
                <a:cs typeface="Times New Roman" pitchFamily="18" charset="0"/>
              </a:rPr>
              <a:t> </a:t>
            </a:r>
            <a:r>
              <a:rPr lang="ro-RO" sz="2400" b="1" dirty="0">
                <a:solidFill>
                  <a:srgbClr val="5A0606"/>
                </a:solidFill>
                <a:latin typeface="Times New Roman" pitchFamily="18" charset="0"/>
                <a:cs typeface="Times New Roman" pitchFamily="18" charset="0"/>
              </a:rPr>
              <a:t>1,22</a:t>
            </a:r>
            <a:r>
              <a:rPr lang="ro-RO" sz="2400" dirty="0">
                <a:solidFill>
                  <a:srgbClr val="5A0606"/>
                </a:solidFill>
                <a:latin typeface="Times New Roman" pitchFamily="18" charset="0"/>
                <a:cs typeface="Times New Roman" pitchFamily="18" charset="0"/>
              </a:rPr>
              <a:t>  - pentru elevii claselor X-XII</a:t>
            </a:r>
          </a:p>
          <a:p>
            <a:endParaRPr lang="ro-RO" sz="1600" dirty="0">
              <a:solidFill>
                <a:srgbClr val="5A0606"/>
              </a:solidFill>
            </a:endParaRPr>
          </a:p>
          <a:p>
            <a:pPr>
              <a:buFont typeface="Wingdings" pitchFamily="2" charset="2"/>
              <a:buChar char="q"/>
            </a:pPr>
            <a:r>
              <a:rPr lang="ro-RO" dirty="0">
                <a:solidFill>
                  <a:srgbClr val="5A0606"/>
                </a:solidFill>
              </a:rPr>
              <a:t> </a:t>
            </a:r>
            <a:r>
              <a:rPr lang="ro-RO" sz="2400" b="1" u="sng" dirty="0">
                <a:solidFill>
                  <a:srgbClr val="5A0606"/>
                </a:solidFill>
                <a:latin typeface="Times New Roman" pitchFamily="18" charset="0"/>
                <a:cs typeface="Times New Roman" pitchFamily="18" charset="0"/>
              </a:rPr>
              <a:t>Parametrii formulei pentru anul 2014</a:t>
            </a:r>
          </a:p>
          <a:p>
            <a:pPr>
              <a:buFont typeface="Wingdings" pitchFamily="2" charset="2"/>
              <a:buChar char="Ø"/>
            </a:pPr>
            <a:r>
              <a:rPr lang="ro-RO" sz="2200" dirty="0">
                <a:solidFill>
                  <a:srgbClr val="5A0606"/>
                </a:solidFill>
                <a:latin typeface="Times New Roman" pitchFamily="18" charset="0"/>
                <a:cs typeface="Times New Roman" pitchFamily="18" charset="0"/>
              </a:rPr>
              <a:t>Parametrul A</a:t>
            </a:r>
            <a:r>
              <a:rPr lang="ro-RO" sz="2000" dirty="0">
                <a:solidFill>
                  <a:srgbClr val="5A0606"/>
                </a:solidFill>
              </a:rPr>
              <a:t> (</a:t>
            </a:r>
            <a:r>
              <a:rPr lang="ro-RO" sz="2000" i="1" dirty="0">
                <a:solidFill>
                  <a:srgbClr val="5A0606"/>
                </a:solidFill>
              </a:rPr>
              <a:t>pentru un elev ponderat</a:t>
            </a:r>
            <a:r>
              <a:rPr lang="ro-RO" sz="2000" dirty="0">
                <a:solidFill>
                  <a:srgbClr val="5A0606"/>
                </a:solidFill>
              </a:rPr>
              <a:t>) = </a:t>
            </a:r>
            <a:r>
              <a:rPr lang="ro-RO" sz="2000" b="1" dirty="0" smtClean="0">
                <a:solidFill>
                  <a:srgbClr val="5A0606"/>
                </a:solidFill>
              </a:rPr>
              <a:t>8771 </a:t>
            </a:r>
            <a:r>
              <a:rPr lang="ro-RO" sz="2000" b="1" dirty="0">
                <a:solidFill>
                  <a:srgbClr val="5A0606"/>
                </a:solidFill>
              </a:rPr>
              <a:t>lei</a:t>
            </a:r>
          </a:p>
          <a:p>
            <a:pPr>
              <a:buFont typeface="Wingdings" pitchFamily="2" charset="2"/>
              <a:buChar char="Ø"/>
            </a:pPr>
            <a:r>
              <a:rPr lang="ro-RO" sz="2200" dirty="0">
                <a:solidFill>
                  <a:srgbClr val="5A0606"/>
                </a:solidFill>
                <a:latin typeface="Times New Roman" pitchFamily="18" charset="0"/>
                <a:cs typeface="Times New Roman" pitchFamily="18" charset="0"/>
              </a:rPr>
              <a:t>Parametrul B</a:t>
            </a:r>
            <a:r>
              <a:rPr lang="ro-RO" sz="2000" dirty="0">
                <a:solidFill>
                  <a:srgbClr val="5A0606"/>
                </a:solidFill>
              </a:rPr>
              <a:t> (p</a:t>
            </a:r>
            <a:r>
              <a:rPr lang="ro-RO" sz="2000" i="1" dirty="0">
                <a:solidFill>
                  <a:srgbClr val="5A0606"/>
                </a:solidFill>
              </a:rPr>
              <a:t>entru o instituție</a:t>
            </a:r>
            <a:r>
              <a:rPr lang="ro-RO" sz="2000" dirty="0">
                <a:solidFill>
                  <a:srgbClr val="5A0606"/>
                </a:solidFill>
              </a:rPr>
              <a:t>) = </a:t>
            </a:r>
            <a:r>
              <a:rPr lang="ro-RO" sz="2000" b="1" dirty="0" smtClean="0">
                <a:solidFill>
                  <a:srgbClr val="5A0606"/>
                </a:solidFill>
              </a:rPr>
              <a:t>428982 </a:t>
            </a:r>
            <a:r>
              <a:rPr lang="ro-RO" sz="2000" b="1" dirty="0">
                <a:solidFill>
                  <a:srgbClr val="5A0606"/>
                </a:solidFill>
              </a:rPr>
              <a:t>lei</a:t>
            </a:r>
          </a:p>
          <a:p>
            <a:pPr>
              <a:buFont typeface="Wingdings" pitchFamily="2" charset="2"/>
              <a:buChar char="Ø"/>
            </a:pPr>
            <a:endParaRPr lang="ro-RO" dirty="0">
              <a:solidFill>
                <a:srgbClr val="5A0606"/>
              </a:solidFill>
            </a:endParaRPr>
          </a:p>
          <a:p>
            <a:pPr>
              <a:buFont typeface="Wingdings" pitchFamily="2" charset="2"/>
              <a:buChar char="Ø"/>
            </a:pPr>
            <a:endParaRPr lang="ro-RO" dirty="0">
              <a:solidFill>
                <a:srgbClr val="5A0606"/>
              </a:solidFill>
            </a:endParaRPr>
          </a:p>
          <a:p>
            <a:pPr>
              <a:buFont typeface="Wingdings" pitchFamily="2" charset="2"/>
              <a:buChar char="Ø"/>
            </a:pPr>
            <a:endParaRPr lang="ro-RO" dirty="0"/>
          </a:p>
          <a:p>
            <a:pPr algn="r">
              <a:buFont typeface="Wingdings" pitchFamily="2" charset="2"/>
              <a:buChar char="Ø"/>
            </a:pPr>
            <a:endParaRPr lang="ro-RO" dirty="0"/>
          </a:p>
          <a:p>
            <a:pPr>
              <a:buFont typeface="Wingdings" pitchFamily="2" charset="2"/>
              <a:buChar char="Ø"/>
            </a:pPr>
            <a:endParaRPr lang="ro-RO" dirty="0"/>
          </a:p>
          <a:p>
            <a:endParaRPr lang="ru-RU" dirty="0"/>
          </a:p>
        </p:txBody>
      </p:sp>
      <p:pic>
        <p:nvPicPr>
          <p:cNvPr id="7" name="Рисунок 8" descr="images (5).jpg"/>
          <p:cNvPicPr>
            <a:picLocks noChangeAspect="1"/>
          </p:cNvPicPr>
          <p:nvPr/>
        </p:nvPicPr>
        <p:blipFill>
          <a:blip r:embed="rId2" cstate="print"/>
          <a:stretch>
            <a:fillRect/>
          </a:stretch>
        </p:blipFill>
        <p:spPr>
          <a:xfrm>
            <a:off x="3714744" y="5143512"/>
            <a:ext cx="5429256" cy="1714488"/>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81000" y="152400"/>
            <a:ext cx="8458200" cy="838200"/>
          </a:xfrm>
        </p:spPr>
        <p:txBody>
          <a:bodyPr rtlCol="0">
            <a:noAutofit/>
          </a:bodyPr>
          <a:lstStyle/>
          <a:p>
            <a:pPr algn="ctr">
              <a:defRPr/>
            </a:pPr>
            <a:r>
              <a:rPr lang="ro-RO" sz="2800" dirty="0" smtClean="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rPr>
              <a:t>Estimarea </a:t>
            </a:r>
            <a:r>
              <a:rPr lang="en-US" sz="2800" dirty="0" smtClean="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ro-RO" sz="2800" dirty="0" smtClean="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rPr>
              <a:t>alocaţiilor bugetare a instituției de </a:t>
            </a:r>
            <a:r>
              <a:rPr lang="ro-RO" sz="2800" dirty="0" err="1" smtClean="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rPr>
              <a:t>învățămînt</a:t>
            </a:r>
            <a:endParaRPr lang="ru-RU" sz="2800" dirty="0" smtClean="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graphicFrame>
        <p:nvGraphicFramePr>
          <p:cNvPr id="8" name="Table 7"/>
          <p:cNvGraphicFramePr>
            <a:graphicFrameLocks noGrp="1"/>
          </p:cNvGraphicFramePr>
          <p:nvPr>
            <p:extLst>
              <p:ext uri="{D42A27DB-BD31-4B8C-83A1-F6EECF244321}">
                <p14:modId xmlns="" xmlns:p14="http://schemas.microsoft.com/office/powerpoint/2010/main" val="3462704055"/>
              </p:ext>
            </p:extLst>
          </p:nvPr>
        </p:nvGraphicFramePr>
        <p:xfrm>
          <a:off x="304800" y="990600"/>
          <a:ext cx="8686800" cy="5867490"/>
        </p:xfrm>
        <a:graphic>
          <a:graphicData uri="http://schemas.openxmlformats.org/drawingml/2006/table">
            <a:tbl>
              <a:tblPr/>
              <a:tblGrid>
                <a:gridCol w="5257800"/>
                <a:gridCol w="1143000"/>
                <a:gridCol w="1045029"/>
                <a:gridCol w="1240971"/>
              </a:tblGrid>
              <a:tr h="30355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400" b="1" i="0" u="none" strike="noStrike" cap="none" normalizeH="0" baseline="0" dirty="0" smtClean="0">
                          <a:ln>
                            <a:noFill/>
                          </a:ln>
                          <a:solidFill>
                            <a:srgbClr val="FFFFFF"/>
                          </a:solidFill>
                          <a:effectLst/>
                          <a:latin typeface="Arial" charset="0"/>
                          <a:cs typeface="Times New Roman" pitchFamily="18" charset="0"/>
                        </a:rPr>
                        <a:t>Indicatori </a:t>
                      </a:r>
                      <a:endParaRPr kumimoji="0" lang="en-US"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400" b="1" i="0" u="none" strike="noStrike" cap="none" normalizeH="0" baseline="0" dirty="0" smtClean="0">
                          <a:ln>
                            <a:noFill/>
                          </a:ln>
                          <a:solidFill>
                            <a:srgbClr val="FFFFFF"/>
                          </a:solidFill>
                          <a:effectLst/>
                          <a:latin typeface="Arial" charset="0"/>
                          <a:cs typeface="Times New Roman" pitchFamily="18" charset="0"/>
                        </a:rPr>
                        <a:t>Școala 1 </a:t>
                      </a:r>
                      <a:endParaRPr kumimoji="0" lang="en-US"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400" b="1" i="0" u="none" strike="noStrike" cap="none" normalizeH="0" baseline="0" dirty="0" smtClean="0">
                          <a:ln>
                            <a:noFill/>
                          </a:ln>
                          <a:solidFill>
                            <a:srgbClr val="FFFFFF"/>
                          </a:solidFill>
                          <a:effectLst/>
                          <a:latin typeface="Arial" charset="0"/>
                          <a:cs typeface="Times New Roman" pitchFamily="18" charset="0"/>
                        </a:rPr>
                        <a:t>Școala 2 </a:t>
                      </a:r>
                      <a:endParaRPr kumimoji="0" lang="en-US"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400" b="1" i="0" u="none" strike="noStrike" cap="none" normalizeH="0" baseline="0" dirty="0" err="1" smtClean="0">
                          <a:ln>
                            <a:noFill/>
                          </a:ln>
                          <a:solidFill>
                            <a:srgbClr val="FFFFFF"/>
                          </a:solidFill>
                          <a:effectLst/>
                          <a:latin typeface="Arial" charset="0"/>
                          <a:cs typeface="Times New Roman" pitchFamily="18" charset="0"/>
                        </a:rPr>
                        <a:t>Școla</a:t>
                      </a:r>
                      <a:r>
                        <a:rPr kumimoji="0" lang="ro-RO" sz="1400" b="1" i="0" u="none" strike="noStrike" cap="none" normalizeH="0" baseline="0" dirty="0" smtClean="0">
                          <a:ln>
                            <a:noFill/>
                          </a:ln>
                          <a:solidFill>
                            <a:srgbClr val="FFFFFF"/>
                          </a:solidFill>
                          <a:effectLst/>
                          <a:latin typeface="Arial" charset="0"/>
                          <a:cs typeface="Times New Roman" pitchFamily="18" charset="0"/>
                        </a:rPr>
                        <a:t> 3 </a:t>
                      </a:r>
                      <a:endParaRPr kumimoji="0" lang="en-US"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808080"/>
                    </a:solidFill>
                  </a:tcPr>
                </a:tc>
              </a:tr>
              <a:tr h="37078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sz="1800" b="0" i="0" u="none" strike="noStrike" cap="none" normalizeH="0" baseline="0" dirty="0" smtClean="0">
                          <a:ln>
                            <a:noFill/>
                          </a:ln>
                          <a:solidFill>
                            <a:srgbClr val="000000"/>
                          </a:solidFill>
                          <a:effectLst/>
                          <a:latin typeface="Times New Roman" pitchFamily="18" charset="0"/>
                          <a:cs typeface="Times New Roman" pitchFamily="18" charset="0"/>
                        </a:rPr>
                        <a:t>Numărul de elevi ponderați </a:t>
                      </a:r>
                      <a:endPar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600" b="1" i="0" u="none" strike="noStrike" cap="none" normalizeH="0" baseline="0" dirty="0" smtClean="0">
                          <a:ln>
                            <a:noFill/>
                          </a:ln>
                          <a:solidFill>
                            <a:srgbClr val="000000"/>
                          </a:solidFill>
                          <a:effectLst/>
                          <a:latin typeface="+mn-lt"/>
                          <a:cs typeface="Times New Roman" pitchFamily="18" charset="0"/>
                        </a:rPr>
                        <a:t>459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600" b="1" i="0" u="none" strike="noStrike" cap="none" normalizeH="0" baseline="0" dirty="0" smtClean="0">
                          <a:ln>
                            <a:noFill/>
                          </a:ln>
                          <a:solidFill>
                            <a:srgbClr val="000000"/>
                          </a:solidFill>
                          <a:effectLst/>
                          <a:latin typeface="+mn-lt"/>
                          <a:cs typeface="Times New Roman" pitchFamily="18" charset="0"/>
                        </a:rPr>
                        <a:t>149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600" b="1" i="0" u="none" strike="noStrike" cap="none" normalizeH="0" baseline="0" dirty="0" smtClean="0">
                          <a:ln>
                            <a:noFill/>
                          </a:ln>
                          <a:solidFill>
                            <a:srgbClr val="000000"/>
                          </a:solidFill>
                          <a:effectLst/>
                          <a:latin typeface="+mn-lt"/>
                          <a:cs typeface="Times New Roman" pitchFamily="18" charset="0"/>
                        </a:rPr>
                        <a:t>376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r>
              <a:tr h="37078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sz="1800" b="0" i="0" u="none" strike="noStrike" cap="none" normalizeH="0" baseline="0" dirty="0" smtClean="0">
                          <a:ln>
                            <a:noFill/>
                          </a:ln>
                          <a:solidFill>
                            <a:srgbClr val="000000"/>
                          </a:solidFill>
                          <a:effectLst/>
                          <a:latin typeface="Times New Roman" pitchFamily="18" charset="0"/>
                          <a:cs typeface="Times New Roman" pitchFamily="18" charset="0"/>
                        </a:rPr>
                        <a:t>Normativul valoric pentru un elev ponderat (lei) </a:t>
                      </a:r>
                      <a:endPar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mn-lt"/>
                          <a:cs typeface="Times New Roman" pitchFamily="18" charset="0"/>
                        </a:rPr>
                        <a:t>8771</a:t>
                      </a:r>
                      <a:r>
                        <a:rPr kumimoji="0" lang="en-US" sz="1600" b="0" i="0" u="none" strike="noStrike" cap="none" normalizeH="0" baseline="0" dirty="0" smtClean="0">
                          <a:ln>
                            <a:noFill/>
                          </a:ln>
                          <a:solidFill>
                            <a:schemeClr val="tx1"/>
                          </a:solidFill>
                          <a:effectLst/>
                          <a:latin typeface="+mn-lt"/>
                          <a:cs typeface="Times New Roman" pitchFamily="18" charset="0"/>
                        </a:rPr>
                        <a:t>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mn-lt"/>
                          <a:cs typeface="Times New Roman" pitchFamily="18" charset="0"/>
                        </a:rPr>
                        <a:t>8771</a:t>
                      </a:r>
                      <a:r>
                        <a:rPr kumimoji="0" lang="en-US" sz="1600" b="0" i="0" u="none" strike="noStrike" cap="none" normalizeH="0" baseline="0" dirty="0" smtClean="0">
                          <a:ln>
                            <a:noFill/>
                          </a:ln>
                          <a:solidFill>
                            <a:schemeClr val="tx1"/>
                          </a:solidFill>
                          <a:effectLst/>
                          <a:latin typeface="+mn-lt"/>
                          <a:cs typeface="Times New Roman" pitchFamily="18" charset="0"/>
                        </a:rPr>
                        <a:t>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mn-lt"/>
                          <a:cs typeface="Times New Roman" pitchFamily="18" charset="0"/>
                        </a:rPr>
                        <a:t>8771</a:t>
                      </a:r>
                      <a:r>
                        <a:rPr kumimoji="0" lang="en-US" sz="1600" b="0" i="0" u="none" strike="noStrike" cap="none" normalizeH="0" baseline="0" dirty="0" smtClean="0">
                          <a:ln>
                            <a:noFill/>
                          </a:ln>
                          <a:solidFill>
                            <a:schemeClr val="tx1"/>
                          </a:solidFill>
                          <a:effectLst/>
                          <a:latin typeface="+mn-lt"/>
                          <a:cs typeface="Times New Roman" pitchFamily="18" charset="0"/>
                        </a:rPr>
                        <a:t>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r>
              <a:tr h="37078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sz="1800" b="0" i="0" u="none" strike="noStrike" cap="none" normalizeH="0" baseline="0" dirty="0" smtClean="0">
                          <a:ln>
                            <a:noFill/>
                          </a:ln>
                          <a:solidFill>
                            <a:srgbClr val="000000"/>
                          </a:solidFill>
                          <a:effectLst/>
                          <a:latin typeface="Times New Roman" pitchFamily="18" charset="0"/>
                          <a:cs typeface="Times New Roman" pitchFamily="18" charset="0"/>
                        </a:rPr>
                        <a:t>Normativul valoric pentru o școală (lei) </a:t>
                      </a:r>
                      <a:endPar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Times New Roman" pitchFamily="18" charset="0"/>
                        </a:rPr>
                        <a:t>4</a:t>
                      </a:r>
                      <a:r>
                        <a:rPr kumimoji="0" lang="ro-RO" sz="1600" b="0" i="0" u="none" strike="noStrike" cap="none" normalizeH="0" baseline="0" dirty="0" smtClean="0">
                          <a:ln>
                            <a:noFill/>
                          </a:ln>
                          <a:solidFill>
                            <a:schemeClr val="tx1"/>
                          </a:solidFill>
                          <a:effectLst/>
                          <a:latin typeface="+mn-lt"/>
                          <a:cs typeface="Times New Roman" pitchFamily="18" charset="0"/>
                        </a:rPr>
                        <a:t>28982</a:t>
                      </a:r>
                      <a:r>
                        <a:rPr kumimoji="0" lang="en-US" sz="1600" b="0" i="0" u="none" strike="noStrike" cap="none" normalizeH="0" baseline="0" dirty="0" smtClean="0">
                          <a:ln>
                            <a:noFill/>
                          </a:ln>
                          <a:solidFill>
                            <a:schemeClr val="tx1"/>
                          </a:solidFill>
                          <a:effectLst/>
                          <a:latin typeface="+mn-lt"/>
                          <a:cs typeface="Times New Roman" pitchFamily="18" charset="0"/>
                        </a:rPr>
                        <a:t>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Times New Roman" pitchFamily="18" charset="0"/>
                        </a:rPr>
                        <a:t>4</a:t>
                      </a:r>
                      <a:r>
                        <a:rPr kumimoji="0" lang="ro-RO" sz="1600" b="0" i="0" u="none" strike="noStrike" cap="none" normalizeH="0" baseline="0" dirty="0" smtClean="0">
                          <a:ln>
                            <a:noFill/>
                          </a:ln>
                          <a:solidFill>
                            <a:schemeClr val="tx1"/>
                          </a:solidFill>
                          <a:effectLst/>
                          <a:latin typeface="+mn-lt"/>
                          <a:cs typeface="Times New Roman" pitchFamily="18" charset="0"/>
                        </a:rPr>
                        <a:t>28982</a:t>
                      </a:r>
                      <a:r>
                        <a:rPr kumimoji="0" lang="en-US" sz="1600" b="0" i="0" u="none" strike="noStrike" cap="none" normalizeH="0" baseline="0" dirty="0" smtClean="0">
                          <a:ln>
                            <a:noFill/>
                          </a:ln>
                          <a:solidFill>
                            <a:schemeClr val="tx1"/>
                          </a:solidFill>
                          <a:effectLst/>
                          <a:latin typeface="+mn-lt"/>
                          <a:cs typeface="Times New Roman" pitchFamily="18" charset="0"/>
                        </a:rPr>
                        <a:t>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Times New Roman" pitchFamily="18" charset="0"/>
                        </a:rPr>
                        <a:t>4</a:t>
                      </a:r>
                      <a:r>
                        <a:rPr kumimoji="0" lang="ro-RO" sz="1600" b="0" i="0" u="none" strike="noStrike" cap="none" normalizeH="0" baseline="0" dirty="0" smtClean="0">
                          <a:ln>
                            <a:noFill/>
                          </a:ln>
                          <a:solidFill>
                            <a:schemeClr val="tx1"/>
                          </a:solidFill>
                          <a:effectLst/>
                          <a:latin typeface="+mn-lt"/>
                          <a:cs typeface="Times New Roman" pitchFamily="18" charset="0"/>
                        </a:rPr>
                        <a:t>28982</a:t>
                      </a:r>
                      <a:r>
                        <a:rPr kumimoji="0" lang="en-US" sz="1600" b="0" i="0" u="none" strike="noStrike" cap="none" normalizeH="0" baseline="0" dirty="0" smtClean="0">
                          <a:ln>
                            <a:noFill/>
                          </a:ln>
                          <a:solidFill>
                            <a:schemeClr val="tx1"/>
                          </a:solidFill>
                          <a:effectLst/>
                          <a:latin typeface="+mn-lt"/>
                          <a:cs typeface="Times New Roman" pitchFamily="18" charset="0"/>
                        </a:rPr>
                        <a:t>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r>
              <a:tr h="37078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sz="1800" b="0" i="0" u="none" strike="noStrike" cap="none" normalizeH="0" baseline="0" dirty="0" smtClean="0">
                          <a:ln>
                            <a:noFill/>
                          </a:ln>
                          <a:solidFill>
                            <a:srgbClr val="000000"/>
                          </a:solidFill>
                          <a:effectLst/>
                          <a:latin typeface="Times New Roman" pitchFamily="18" charset="0"/>
                          <a:cs typeface="Times New Roman" pitchFamily="18" charset="0"/>
                        </a:rPr>
                        <a:t>Coeficientul raional </a:t>
                      </a:r>
                      <a:endPar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mn-lt"/>
                          <a:cs typeface="Times New Roman" pitchFamily="18" charset="0"/>
                        </a:rPr>
                        <a:t>0,9</a:t>
                      </a:r>
                      <a:r>
                        <a:rPr kumimoji="0" lang="en-US" sz="1600" b="0" i="0" u="none" strike="noStrike" cap="none" normalizeH="0" baseline="0" dirty="0" smtClean="0">
                          <a:ln>
                            <a:noFill/>
                          </a:ln>
                          <a:solidFill>
                            <a:schemeClr val="tx1"/>
                          </a:solidFill>
                          <a:effectLst/>
                          <a:latin typeface="+mn-lt"/>
                          <a:cs typeface="Times New Roman" pitchFamily="18" charset="0"/>
                        </a:rPr>
                        <a:t>5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mn-lt"/>
                          <a:cs typeface="Times New Roman" pitchFamily="18" charset="0"/>
                        </a:rPr>
                        <a:t>0,9</a:t>
                      </a:r>
                      <a:r>
                        <a:rPr kumimoji="0" lang="en-US" sz="1600" b="0" i="0" u="none" strike="noStrike" cap="none" normalizeH="0" baseline="0" dirty="0" smtClean="0">
                          <a:ln>
                            <a:noFill/>
                          </a:ln>
                          <a:solidFill>
                            <a:schemeClr val="tx1"/>
                          </a:solidFill>
                          <a:effectLst/>
                          <a:latin typeface="+mn-lt"/>
                          <a:cs typeface="Times New Roman" pitchFamily="18" charset="0"/>
                        </a:rPr>
                        <a:t>5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mn-lt"/>
                          <a:cs typeface="Times New Roman" pitchFamily="18" charset="0"/>
                        </a:rPr>
                        <a:t>0,9</a:t>
                      </a:r>
                      <a:r>
                        <a:rPr kumimoji="0" lang="en-US" sz="1600" b="0" i="0" u="none" strike="noStrike" cap="none" normalizeH="0" baseline="0" dirty="0" smtClean="0">
                          <a:ln>
                            <a:noFill/>
                          </a:ln>
                          <a:solidFill>
                            <a:schemeClr val="tx1"/>
                          </a:solidFill>
                          <a:effectLst/>
                          <a:latin typeface="+mn-lt"/>
                          <a:cs typeface="Times New Roman" pitchFamily="18" charset="0"/>
                        </a:rPr>
                        <a:t>5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r>
              <a:tr h="67331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1" u="none" strike="noStrike" cap="none" normalizeH="0" baseline="0" dirty="0" err="1" smtClean="0">
                          <a:ln>
                            <a:noFill/>
                          </a:ln>
                          <a:solidFill>
                            <a:srgbClr val="000000"/>
                          </a:solidFill>
                          <a:effectLst/>
                          <a:latin typeface="Times New Roman" pitchFamily="18" charset="0"/>
                          <a:cs typeface="Times New Roman" pitchFamily="18" charset="0"/>
                        </a:rPr>
                        <a:t>Bugetul</a:t>
                      </a:r>
                      <a:r>
                        <a:rPr kumimoji="0" lang="en-US" sz="1800" b="1" i="1"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1" i="1" u="none" strike="noStrike" cap="none" normalizeH="0" baseline="0" dirty="0" err="1" smtClean="0">
                          <a:ln>
                            <a:noFill/>
                          </a:ln>
                          <a:solidFill>
                            <a:srgbClr val="000000"/>
                          </a:solidFill>
                          <a:effectLst/>
                          <a:latin typeface="Times New Roman" pitchFamily="18" charset="0"/>
                          <a:cs typeface="Times New Roman" pitchFamily="18" charset="0"/>
                        </a:rPr>
                        <a:t>calculat</a:t>
                      </a:r>
                      <a:r>
                        <a:rPr kumimoji="0" lang="en-US" sz="1800" b="1" i="1" u="none" strike="noStrike" cap="none" normalizeH="0" baseline="0" dirty="0" smtClean="0">
                          <a:ln>
                            <a:noFill/>
                          </a:ln>
                          <a:solidFill>
                            <a:srgbClr val="000000"/>
                          </a:solidFill>
                          <a:effectLst/>
                          <a:latin typeface="Times New Roman" pitchFamily="18" charset="0"/>
                          <a:cs typeface="Times New Roman" pitchFamily="18" charset="0"/>
                        </a:rPr>
                        <a:t> </a:t>
                      </a:r>
                      <a:r>
                        <a:rPr kumimoji="0" lang="ro-RO" sz="1800" b="1" i="1" u="none" strike="noStrike" cap="none" normalizeH="0" baseline="0" dirty="0" smtClean="0">
                          <a:ln>
                            <a:noFill/>
                          </a:ln>
                          <a:solidFill>
                            <a:srgbClr val="000000"/>
                          </a:solidFill>
                          <a:effectLst/>
                          <a:latin typeface="Times New Roman" pitchFamily="18" charset="0"/>
                          <a:cs typeface="Times New Roman" pitchFamily="18" charset="0"/>
                        </a:rPr>
                        <a:t> în bază de formulă</a:t>
                      </a:r>
                      <a:endPar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ro-RO" sz="1800" b="1" i="1" u="none" strike="noStrike" cap="none" normalizeH="0" baseline="0" dirty="0" smtClean="0">
                          <a:ln>
                            <a:noFill/>
                          </a:ln>
                          <a:solidFill>
                            <a:srgbClr val="000000"/>
                          </a:solidFill>
                          <a:effectLst/>
                          <a:latin typeface="Times New Roman" pitchFamily="18" charset="0"/>
                          <a:cs typeface="Times New Roman" pitchFamily="18" charset="0"/>
                        </a:rPr>
                        <a:t>(componenta de bază) </a:t>
                      </a:r>
                      <a:endPar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Calibri" pitchFamily="34" charset="0"/>
                          <a:cs typeface="Calibri" pitchFamily="34" charset="0"/>
                        </a:rPr>
                        <a:t>4232127</a:t>
                      </a: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Times New Roman" pitchFamily="18" charset="0"/>
                        </a:rPr>
                        <a:t>1649068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Times New Roman" pitchFamily="18" charset="0"/>
                        </a:rPr>
                        <a:t>3540534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r>
              <a:tr h="60718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sz="1600" b="0" i="0" u="none" strike="noStrike" cap="none" normalizeH="0" baseline="0" dirty="0" smtClean="0">
                          <a:ln>
                            <a:noFill/>
                          </a:ln>
                          <a:solidFill>
                            <a:srgbClr val="000000"/>
                          </a:solidFill>
                          <a:effectLst/>
                          <a:latin typeface="+mn-lt"/>
                          <a:cs typeface="Times New Roman" pitchFamily="18" charset="0"/>
                        </a:rPr>
                        <a:t>Alocații din componenta raională, total (lei)</a:t>
                      </a:r>
                      <a:r>
                        <a:rPr kumimoji="0" lang="en-US" sz="1600" b="0" i="0" u="none" strike="noStrike" cap="none" normalizeH="0" baseline="0" dirty="0" smtClean="0">
                          <a:ln>
                            <a:noFill/>
                          </a:ln>
                          <a:solidFill>
                            <a:srgbClr val="000000"/>
                          </a:solidFill>
                          <a:effectLst/>
                          <a:latin typeface="+mn-lt"/>
                          <a:cs typeface="Times New Roman" pitchFamily="18" charset="0"/>
                        </a:rPr>
                        <a:t>:</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err="1" smtClean="0">
                          <a:ln>
                            <a:noFill/>
                          </a:ln>
                          <a:solidFill>
                            <a:srgbClr val="000000"/>
                          </a:solidFill>
                          <a:effectLst/>
                          <a:latin typeface="+mn-lt"/>
                          <a:cs typeface="Times New Roman" pitchFamily="18" charset="0"/>
                        </a:rPr>
                        <a:t>Inclusiv</a:t>
                      </a:r>
                      <a:r>
                        <a:rPr kumimoji="0" lang="en-US" sz="1600" b="0" i="1" u="none" strike="noStrike" cap="none" normalizeH="0" baseline="0" dirty="0" smtClean="0">
                          <a:ln>
                            <a:noFill/>
                          </a:ln>
                          <a:solidFill>
                            <a:srgbClr val="000000"/>
                          </a:solidFill>
                          <a:effectLst/>
                          <a:latin typeface="+mn-lt"/>
                          <a:cs typeface="Times New Roman" pitchFamily="18" charset="0"/>
                        </a:rPr>
                        <a:t>: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Times New Roman" pitchFamily="18" charset="0"/>
                        </a:rPr>
                        <a:t>35084 </a:t>
                      </a:r>
                      <a:endParaRPr kumimoji="0" lang="en-US" sz="1600" b="1" i="0" u="none" strike="noStrike" cap="none" normalizeH="0" baseline="0" dirty="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n-lt"/>
                        <a:cs typeface="Times New Roman" pitchFamily="18"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Times New Roman" pitchFamily="18" charset="0"/>
                        </a:rPr>
                        <a:t>438550 </a:t>
                      </a:r>
                      <a:endParaRPr kumimoji="0" lang="en-US" sz="1600" b="1" i="0" u="none" strike="noStrike" cap="none" normalizeH="0" baseline="0" dirty="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r>
              <a:tr h="33716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sz="1600" b="0" i="0" u="none" strike="noStrike" cap="none" normalizeH="0" baseline="0" smtClean="0">
                          <a:ln>
                            <a:noFill/>
                          </a:ln>
                          <a:solidFill>
                            <a:srgbClr val="000000"/>
                          </a:solidFill>
                          <a:effectLst/>
                          <a:latin typeface="+mn-lt"/>
                          <a:cs typeface="Times New Roman" pitchFamily="18" charset="0"/>
                        </a:rPr>
                        <a:t>Transportarea elevilor (lei) </a:t>
                      </a:r>
                      <a:r>
                        <a:rPr kumimoji="0" lang="en-US" sz="1600" b="0" i="0" u="none" strike="noStrike" cap="none" normalizeH="0" baseline="0" smtClean="0">
                          <a:ln>
                            <a:noFill/>
                          </a:ln>
                          <a:solidFill>
                            <a:srgbClr val="000000"/>
                          </a:solidFill>
                          <a:effectLst/>
                          <a:latin typeface="+mn-lt"/>
                          <a:cs typeface="Times New Roman" pitchFamily="18" charset="0"/>
                        </a:rPr>
                        <a:t>(20 elevi ) </a:t>
                      </a:r>
                      <a:endParaRPr kumimoji="0" lang="en-US" sz="1600" b="0" i="0" u="none" strike="noStrike" cap="none" normalizeH="0" baseline="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Times New Roman" pitchFamily="18" charset="0"/>
                        </a:rPr>
                        <a:t>35084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Times New Roman" pitchFamily="18" charset="0"/>
                        </a:rPr>
                        <a:t>0,0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Times New Roman" pitchFamily="18" charset="0"/>
                        </a:rPr>
                        <a:t>0,0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r>
              <a:tr h="33716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sz="1600" b="0" i="0" u="none" strike="noStrike" cap="none" normalizeH="0" baseline="0" smtClean="0">
                          <a:ln>
                            <a:noFill/>
                          </a:ln>
                          <a:solidFill>
                            <a:srgbClr val="000000"/>
                          </a:solidFill>
                          <a:effectLst/>
                          <a:latin typeface="+mn-lt"/>
                          <a:cs typeface="Times New Roman" pitchFamily="18" charset="0"/>
                        </a:rPr>
                        <a:t>Cazarea în cămin (lei) </a:t>
                      </a:r>
                      <a:r>
                        <a:rPr kumimoji="0" lang="en-US" sz="1600" b="0" i="0" u="none" strike="noStrike" cap="none" normalizeH="0" baseline="0" smtClean="0">
                          <a:ln>
                            <a:noFill/>
                          </a:ln>
                          <a:solidFill>
                            <a:srgbClr val="000000"/>
                          </a:solidFill>
                          <a:effectLst/>
                          <a:latin typeface="+mn-lt"/>
                          <a:cs typeface="Times New Roman" pitchFamily="18" charset="0"/>
                        </a:rPr>
                        <a:t>(50 elevi) </a:t>
                      </a:r>
                      <a:endParaRPr kumimoji="0" lang="en-US" sz="1600" b="0" i="0" u="none" strike="noStrike" cap="none" normalizeH="0" baseline="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Times New Roman" pitchFamily="18" charset="0"/>
                        </a:rPr>
                        <a:t>0,0 </a:t>
                      </a:r>
                      <a:endParaRPr kumimoji="0" lang="en-US" sz="1600" b="0" i="0" u="none" strike="noStrike" cap="none" normalizeH="0" baseline="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Times New Roman" pitchFamily="18" charset="0"/>
                        </a:rPr>
                        <a:t>0,0 </a:t>
                      </a:r>
                      <a:endParaRPr kumimoji="0" lang="en-US" sz="1600" b="0" i="0" u="none" strike="noStrike" cap="none" normalizeH="0" baseline="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Calibri" pitchFamily="34" charset="0"/>
                          <a:cs typeface="Calibri" pitchFamily="34" charset="0"/>
                        </a:rPr>
                        <a:t>438550</a:t>
                      </a: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r>
              <a:tr h="3468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sz="1600" b="0" i="0" u="none" strike="noStrike" cap="none" normalizeH="0" baseline="0" dirty="0" smtClean="0">
                          <a:ln>
                            <a:noFill/>
                          </a:ln>
                          <a:solidFill>
                            <a:srgbClr val="000000"/>
                          </a:solidFill>
                          <a:effectLst/>
                          <a:latin typeface="+mn-lt"/>
                          <a:cs typeface="Times New Roman" pitchFamily="18" charset="0"/>
                        </a:rPr>
                        <a:t>Alocații din Fondul pentru educație incluzivă (lei)</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600" b="1" i="0" u="none" strike="noStrike" cap="none" normalizeH="0" baseline="0" dirty="0" smtClean="0">
                          <a:ln>
                            <a:noFill/>
                          </a:ln>
                          <a:solidFill>
                            <a:schemeClr val="tx1"/>
                          </a:solidFill>
                          <a:effectLst/>
                          <a:latin typeface="+mn-lt"/>
                          <a:cs typeface="Times New Roman" pitchFamily="18" charset="0"/>
                        </a:rPr>
                        <a:t>45000 </a:t>
                      </a:r>
                      <a:endParaRPr kumimoji="0" lang="en-US" sz="1600" b="1" i="0" u="none" strike="noStrike" cap="none" normalizeH="0" baseline="0" dirty="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cs typeface="Times New Roman" pitchFamily="18"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cs typeface="Times New Roman" pitchFamily="18"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r>
              <a:tr h="6060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err="1" smtClean="0">
                          <a:ln>
                            <a:noFill/>
                          </a:ln>
                          <a:solidFill>
                            <a:srgbClr val="000000"/>
                          </a:solidFill>
                          <a:effectLst/>
                          <a:latin typeface="+mn-lt"/>
                          <a:cs typeface="Times New Roman" pitchFamily="18" charset="0"/>
                        </a:rPr>
                        <a:t>Bugetul</a:t>
                      </a:r>
                      <a:r>
                        <a:rPr kumimoji="0" lang="en-US" sz="1600" b="1" i="0" u="none" strike="noStrike" cap="none" normalizeH="0" baseline="0" dirty="0" smtClean="0">
                          <a:ln>
                            <a:noFill/>
                          </a:ln>
                          <a:solidFill>
                            <a:srgbClr val="000000"/>
                          </a:solidFill>
                          <a:effectLst/>
                          <a:latin typeface="+mn-lt"/>
                          <a:cs typeface="Times New Roman" pitchFamily="18" charset="0"/>
                        </a:rPr>
                        <a:t> </a:t>
                      </a:r>
                      <a:r>
                        <a:rPr kumimoji="0" lang="en-US" sz="1600" b="1" i="0" u="none" strike="noStrike" cap="none" normalizeH="0" baseline="0" dirty="0" err="1" smtClean="0">
                          <a:ln>
                            <a:noFill/>
                          </a:ln>
                          <a:solidFill>
                            <a:srgbClr val="000000"/>
                          </a:solidFill>
                          <a:effectLst/>
                          <a:latin typeface="+mn-lt"/>
                          <a:cs typeface="Times New Roman" pitchFamily="18" charset="0"/>
                        </a:rPr>
                        <a:t>calculat</a:t>
                      </a:r>
                      <a:r>
                        <a:rPr kumimoji="0" lang="en-US" sz="1600" b="1" i="0" u="none" strike="noStrike" cap="none" normalizeH="0" baseline="0" dirty="0" smtClean="0">
                          <a:ln>
                            <a:noFill/>
                          </a:ln>
                          <a:solidFill>
                            <a:srgbClr val="000000"/>
                          </a:solidFill>
                          <a:effectLst/>
                          <a:latin typeface="+mn-lt"/>
                          <a:cs typeface="Times New Roman" pitchFamily="18" charset="0"/>
                        </a:rPr>
                        <a:t> </a:t>
                      </a:r>
                      <a:r>
                        <a:rPr kumimoji="0" lang="ro-RO" sz="1600" b="1" i="0" u="none" strike="noStrike" cap="none" normalizeH="0" baseline="0" dirty="0" smtClean="0">
                          <a:ln>
                            <a:noFill/>
                          </a:ln>
                          <a:solidFill>
                            <a:srgbClr val="000000"/>
                          </a:solidFill>
                          <a:effectLst/>
                          <a:latin typeface="+mn-lt"/>
                          <a:cs typeface="Times New Roman" pitchFamily="18" charset="0"/>
                        </a:rPr>
                        <a:t> în bază de formulă + componenta raională și fondul </a:t>
                      </a:r>
                      <a:r>
                        <a:rPr kumimoji="0" lang="vi-VN" sz="1600" b="1" i="0" u="none" strike="noStrike" cap="none" normalizeH="0" baseline="0" dirty="0" smtClean="0">
                          <a:ln>
                            <a:noFill/>
                          </a:ln>
                          <a:solidFill>
                            <a:srgbClr val="000000"/>
                          </a:solidFill>
                          <a:effectLst/>
                          <a:latin typeface="+mn-lt"/>
                          <a:cs typeface="Times New Roman" pitchFamily="18" charset="0"/>
                        </a:rPr>
                        <a:t>pentru educație incluzivă</a:t>
                      </a:r>
                      <a:r>
                        <a:rPr kumimoji="0" lang="ro-RO" sz="1600" b="1" i="0" u="none" strike="noStrike" cap="none" normalizeH="0" baseline="0" dirty="0" smtClean="0">
                          <a:ln>
                            <a:noFill/>
                          </a:ln>
                          <a:solidFill>
                            <a:srgbClr val="000000"/>
                          </a:solidFill>
                          <a:effectLst/>
                          <a:latin typeface="+mn-lt"/>
                          <a:cs typeface="Times New Roman" pitchFamily="18" charset="0"/>
                        </a:rPr>
                        <a:t> (lei)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Calibri" pitchFamily="34" charset="0"/>
                          <a:cs typeface="Calibri" pitchFamily="34" charset="0"/>
                        </a:rPr>
                        <a:t>4312211</a:t>
                      </a: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Calibri" pitchFamily="34" charset="0"/>
                          <a:cs typeface="Calibri" pitchFamily="34" charset="0"/>
                        </a:rPr>
                        <a:t>1649068</a:t>
                      </a: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Calibri" pitchFamily="34" charset="0"/>
                          <a:cs typeface="Calibri" pitchFamily="34" charset="0"/>
                        </a:rPr>
                        <a:t>3979084</a:t>
                      </a: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r>
              <a:tr h="60718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sz="1600" b="0" i="0" u="none" strike="noStrike" cap="none" normalizeH="0" baseline="0" dirty="0" smtClean="0">
                          <a:ln>
                            <a:noFill/>
                          </a:ln>
                          <a:solidFill>
                            <a:srgbClr val="000000"/>
                          </a:solidFill>
                          <a:effectLst/>
                          <a:latin typeface="+mn-lt"/>
                          <a:cs typeface="Times New Roman" pitchFamily="18" charset="0"/>
                        </a:rPr>
                        <a:t>Alocații pentru  alimentație </a:t>
                      </a:r>
                      <a:r>
                        <a:rPr kumimoji="0" lang="en-US" sz="1600" b="0" i="0" u="none" strike="noStrike" cap="none" normalizeH="0" baseline="0" dirty="0" smtClean="0">
                          <a:ln>
                            <a:noFill/>
                          </a:ln>
                          <a:solidFill>
                            <a:srgbClr val="000000"/>
                          </a:solidFill>
                          <a:effectLst/>
                          <a:latin typeface="+mn-lt"/>
                          <a:cs typeface="Times New Roman" pitchFamily="18" charset="0"/>
                        </a:rPr>
                        <a:t>(7 lei</a:t>
                      </a:r>
                      <a:r>
                        <a:rPr kumimoji="0" lang="ro-RO" sz="1600" b="0" i="0" u="none" strike="noStrike" cap="none" normalizeH="0" baseline="0" dirty="0" smtClean="0">
                          <a:ln>
                            <a:noFill/>
                          </a:ln>
                          <a:solidFill>
                            <a:srgbClr val="000000"/>
                          </a:solidFill>
                          <a:effectLst/>
                          <a:latin typeface="+mn-lt"/>
                          <a:cs typeface="Times New Roman" pitchFamily="18" charset="0"/>
                        </a:rPr>
                        <a:t> x Nr.elevilor cl.I-IV x171 zile</a:t>
                      </a:r>
                      <a:r>
                        <a:rPr kumimoji="0" lang="en-US" sz="1600" b="0" i="0" u="none" strike="noStrike" cap="none" normalizeH="0" baseline="0" dirty="0" smtClean="0">
                          <a:ln>
                            <a:noFill/>
                          </a:ln>
                          <a:solidFill>
                            <a:srgbClr val="000000"/>
                          </a:solidFill>
                          <a:effectLst/>
                          <a:latin typeface="+mn-lt"/>
                          <a:cs typeface="Times New Roman" pitchFamily="18" charset="0"/>
                        </a:rPr>
                        <a:t>) (lei)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Times New Roman" pitchFamily="18" charset="0"/>
                        </a:rPr>
                        <a:t>185535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Times New Roman" pitchFamily="18" charset="0"/>
                        </a:rPr>
                        <a:t>80199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mn-lt"/>
                          <a:cs typeface="Times New Roman" pitchFamily="18" charset="0"/>
                        </a:rPr>
                        <a:t>0.0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r>
              <a:tr h="33716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sz="1600" b="1" i="0" u="none" strike="noStrike" cap="none" normalizeH="0" baseline="0" dirty="0" smtClean="0">
                          <a:ln>
                            <a:noFill/>
                          </a:ln>
                          <a:solidFill>
                            <a:srgbClr val="000000"/>
                          </a:solidFill>
                          <a:effectLst/>
                          <a:latin typeface="+mn-lt"/>
                          <a:cs typeface="Times New Roman" pitchFamily="18" charset="0"/>
                        </a:rPr>
                        <a:t>Bugetul total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Times New Roman" pitchFamily="18" charset="0"/>
                        </a:rPr>
                        <a:t>4497746</a:t>
                      </a:r>
                      <a:r>
                        <a:rPr kumimoji="0" lang="ro-RO" sz="1600" b="1" i="0" u="none" strike="noStrike" cap="none" normalizeH="0" baseline="0" dirty="0" smtClean="0">
                          <a:ln>
                            <a:noFill/>
                          </a:ln>
                          <a:solidFill>
                            <a:schemeClr val="tx1"/>
                          </a:solidFill>
                          <a:effectLst/>
                          <a:latin typeface="+mn-lt"/>
                          <a:cs typeface="Times New Roman" pitchFamily="18" charset="0"/>
                        </a:rPr>
                        <a:t>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600" b="1" i="0" u="none" strike="noStrike" cap="none" normalizeH="0" baseline="0" dirty="0" smtClean="0">
                          <a:ln>
                            <a:noFill/>
                          </a:ln>
                          <a:solidFill>
                            <a:schemeClr val="tx1"/>
                          </a:solidFill>
                          <a:effectLst/>
                          <a:latin typeface="+mn-lt"/>
                          <a:cs typeface="Times New Roman" pitchFamily="18" charset="0"/>
                        </a:rPr>
                        <a:t>1</a:t>
                      </a:r>
                      <a:r>
                        <a:rPr kumimoji="0" lang="en-US" sz="1600" b="1" i="0" u="none" strike="noStrike" cap="none" normalizeH="0" baseline="0" dirty="0" smtClean="0">
                          <a:ln>
                            <a:noFill/>
                          </a:ln>
                          <a:solidFill>
                            <a:schemeClr val="tx1"/>
                          </a:solidFill>
                          <a:effectLst/>
                          <a:latin typeface="+mn-lt"/>
                          <a:cs typeface="Times New Roman" pitchFamily="18" charset="0"/>
                        </a:rPr>
                        <a:t>729267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Times New Roman" pitchFamily="18" charset="0"/>
                        </a:rPr>
                        <a:t>3979084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marL="71165" marR="71165" marT="35583" marB="3558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04800" y="457200"/>
            <a:ext cx="8305800" cy="914400"/>
          </a:xfrm>
        </p:spPr>
        <p:txBody>
          <a:bodyPr/>
          <a:lstStyle/>
          <a:p>
            <a:pPr algn="ctr">
              <a:defRPr/>
            </a:pPr>
            <a:r>
              <a:rPr lang="ro-RO" altLang="en-US" sz="2800" dirty="0" smtClean="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rPr>
              <a:t>Determinarea volumului alocațiilor  pentru</a:t>
            </a:r>
            <a:br>
              <a:rPr lang="ro-RO" altLang="en-US" sz="2800" dirty="0" smtClean="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rPr>
            </a:br>
            <a:r>
              <a:rPr lang="ro-RO" altLang="en-US" sz="2800" dirty="0" smtClean="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rPr>
              <a:t>  școală primară, primară/grădiniță mică</a:t>
            </a:r>
            <a:endParaRPr lang="en-US" sz="2800" dirty="0" smtClean="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24579" name="Rectangle 4"/>
          <p:cNvSpPr>
            <a:spLocks noChangeArrowheads="1"/>
          </p:cNvSpPr>
          <p:nvPr/>
        </p:nvSpPr>
        <p:spPr bwMode="auto">
          <a:xfrm>
            <a:off x="914400" y="1524000"/>
            <a:ext cx="6629400" cy="609398"/>
          </a:xfrm>
          <a:prstGeom prst="rect">
            <a:avLst/>
          </a:prstGeom>
          <a:noFill/>
          <a:ln w="9525">
            <a:noFill/>
            <a:miter lim="800000"/>
            <a:headEnd/>
            <a:tailEnd/>
          </a:ln>
        </p:spPr>
        <p:txBody>
          <a:bodyPr>
            <a:spAutoFit/>
          </a:bodyPr>
          <a:lstStyle/>
          <a:p>
            <a:pPr algn="ctr" fontAlgn="auto">
              <a:lnSpc>
                <a:spcPct val="120000"/>
              </a:lnSpc>
              <a:spcAft>
                <a:spcPts val="0"/>
              </a:spcAft>
              <a:buClr>
                <a:schemeClr val="tx2">
                  <a:lumMod val="75000"/>
                </a:schemeClr>
              </a:buClr>
              <a:buFont typeface="Wingdings" pitchFamily="2" charset="2"/>
              <a:buNone/>
              <a:defRPr/>
            </a:pPr>
            <a:r>
              <a:rPr lang="ro-RO" altLang="en-US" sz="2800" b="1" u="sng" dirty="0" smtClean="0">
                <a:solidFill>
                  <a:srgbClr val="FF0000"/>
                </a:solidFill>
                <a:latin typeface="Times New Roman" pitchFamily="18" charset="0"/>
                <a:cs typeface="Times New Roman" pitchFamily="18" charset="0"/>
              </a:rPr>
              <a:t>(5)</a:t>
            </a:r>
            <a:r>
              <a:rPr lang="ro-RO" altLang="en-US" sz="2800" b="1" u="sng" dirty="0" smtClean="0">
                <a:solidFill>
                  <a:srgbClr val="5A0606"/>
                </a:solidFill>
                <a:latin typeface="Times New Roman" pitchFamily="18" charset="0"/>
                <a:cs typeface="Times New Roman" pitchFamily="18" charset="0"/>
              </a:rPr>
              <a:t> </a:t>
            </a:r>
            <a:r>
              <a:rPr lang="ro-RO" altLang="en-US" sz="2400" b="1" u="sng"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V = N*(N1*A +B)/N1*K+</a:t>
            </a:r>
            <a:r>
              <a:rPr lang="ro-RO" altLang="en-US" sz="2400" b="1" i="1" u="sng"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R+I</a:t>
            </a:r>
          </a:p>
        </p:txBody>
      </p:sp>
      <p:sp>
        <p:nvSpPr>
          <p:cNvPr id="22534" name="Rectangle 5"/>
          <p:cNvSpPr>
            <a:spLocks noChangeArrowheads="1"/>
          </p:cNvSpPr>
          <p:nvPr/>
        </p:nvSpPr>
        <p:spPr bwMode="auto">
          <a:xfrm>
            <a:off x="457200" y="2057400"/>
            <a:ext cx="8229600" cy="4228850"/>
          </a:xfrm>
          <a:prstGeom prst="rect">
            <a:avLst/>
          </a:prstGeom>
          <a:noFill/>
          <a:ln w="9525">
            <a:noFill/>
            <a:miter lim="800000"/>
            <a:headEnd/>
            <a:tailEnd/>
          </a:ln>
        </p:spPr>
        <p:txBody>
          <a:bodyPr>
            <a:spAutoFit/>
          </a:bodyPr>
          <a:lstStyle/>
          <a:p>
            <a:pPr>
              <a:lnSpc>
                <a:spcPct val="120000"/>
              </a:lnSpc>
              <a:defRPr/>
            </a:pPr>
            <a:r>
              <a:rPr lang="ro-RO" altLang="en-US" sz="2000" b="1" dirty="0">
                <a:solidFill>
                  <a:srgbClr val="5A0606"/>
                </a:solidFill>
                <a:latin typeface="Times New Roman" pitchFamily="18" charset="0"/>
                <a:cs typeface="Times New Roman" pitchFamily="18" charset="0"/>
              </a:rPr>
              <a:t>unde ,</a:t>
            </a:r>
          </a:p>
          <a:p>
            <a:pPr>
              <a:lnSpc>
                <a:spcPct val="120000"/>
              </a:lnSpc>
              <a:defRPr/>
            </a:pPr>
            <a:r>
              <a:rPr lang="ro-RO" altLang="en-US" sz="2000" b="1" dirty="0">
                <a:solidFill>
                  <a:srgbClr val="5A0606"/>
                </a:solidFill>
                <a:latin typeface="+mn-lt"/>
              </a:rPr>
              <a:t>V-  </a:t>
            </a:r>
            <a:r>
              <a:rPr lang="ro-RO" altLang="en-US" sz="2000" dirty="0">
                <a:solidFill>
                  <a:srgbClr val="5A0606"/>
                </a:solidFill>
                <a:latin typeface="Times New Roman" pitchFamily="18" charset="0"/>
                <a:cs typeface="Times New Roman" pitchFamily="18" charset="0"/>
              </a:rPr>
              <a:t>volumul alocațiilor pentru o instituție</a:t>
            </a:r>
          </a:p>
          <a:p>
            <a:pPr>
              <a:lnSpc>
                <a:spcPct val="120000"/>
              </a:lnSpc>
              <a:defRPr/>
            </a:pPr>
            <a:r>
              <a:rPr lang="ro-RO" altLang="en-US" sz="2000" b="1" dirty="0">
                <a:solidFill>
                  <a:srgbClr val="5A0606"/>
                </a:solidFill>
                <a:latin typeface="Times New Roman" pitchFamily="18" charset="0"/>
                <a:cs typeface="Times New Roman" pitchFamily="18" charset="0"/>
              </a:rPr>
              <a:t>A</a:t>
            </a:r>
            <a:r>
              <a:rPr lang="ro-RO" altLang="en-US" sz="2000" dirty="0">
                <a:solidFill>
                  <a:srgbClr val="5A0606"/>
                </a:solidFill>
                <a:latin typeface="Times New Roman" pitchFamily="18" charset="0"/>
                <a:cs typeface="Times New Roman" pitchFamily="18" charset="0"/>
              </a:rPr>
              <a:t>- normativul valoric pentru un elev,,ponderat</a:t>
            </a:r>
            <a:r>
              <a:rPr lang="en-US" altLang="en-US" sz="2000" dirty="0">
                <a:solidFill>
                  <a:srgbClr val="5A0606"/>
                </a:solidFill>
                <a:latin typeface="Times New Roman" pitchFamily="18" charset="0"/>
                <a:cs typeface="Times New Roman" pitchFamily="18" charset="0"/>
              </a:rPr>
              <a:t>”</a:t>
            </a:r>
          </a:p>
          <a:p>
            <a:pPr>
              <a:lnSpc>
                <a:spcPct val="120000"/>
              </a:lnSpc>
              <a:defRPr/>
            </a:pPr>
            <a:r>
              <a:rPr lang="en-US" altLang="en-US" sz="2000" b="1" dirty="0">
                <a:solidFill>
                  <a:srgbClr val="5A0606"/>
                </a:solidFill>
                <a:latin typeface="Times New Roman" pitchFamily="18" charset="0"/>
                <a:cs typeface="Times New Roman" pitchFamily="18" charset="0"/>
              </a:rPr>
              <a:t>B-</a:t>
            </a:r>
            <a:r>
              <a:rPr lang="ro-RO" altLang="en-US" sz="2000" b="1" dirty="0">
                <a:solidFill>
                  <a:srgbClr val="5A0606"/>
                </a:solidFill>
                <a:latin typeface="Times New Roman" pitchFamily="18" charset="0"/>
                <a:cs typeface="Times New Roman" pitchFamily="18" charset="0"/>
              </a:rPr>
              <a:t> </a:t>
            </a:r>
            <a:r>
              <a:rPr lang="en-US" altLang="en-US" sz="2000" dirty="0" err="1">
                <a:solidFill>
                  <a:srgbClr val="5A0606"/>
                </a:solidFill>
                <a:latin typeface="Times New Roman" pitchFamily="18" charset="0"/>
                <a:cs typeface="Times New Roman" pitchFamily="18" charset="0"/>
              </a:rPr>
              <a:t>normativul</a:t>
            </a:r>
            <a:r>
              <a:rPr lang="en-US" altLang="en-US" sz="2000" dirty="0">
                <a:solidFill>
                  <a:srgbClr val="5A0606"/>
                </a:solidFill>
                <a:latin typeface="Times New Roman" pitchFamily="18" charset="0"/>
                <a:cs typeface="Times New Roman" pitchFamily="18" charset="0"/>
              </a:rPr>
              <a:t> </a:t>
            </a:r>
            <a:r>
              <a:rPr lang="en-US" altLang="en-US" sz="2000" dirty="0" err="1">
                <a:solidFill>
                  <a:srgbClr val="5A0606"/>
                </a:solidFill>
                <a:latin typeface="Times New Roman" pitchFamily="18" charset="0"/>
                <a:cs typeface="Times New Roman" pitchFamily="18" charset="0"/>
              </a:rPr>
              <a:t>valoric</a:t>
            </a:r>
            <a:r>
              <a:rPr lang="en-US" altLang="en-US" sz="2000" dirty="0">
                <a:solidFill>
                  <a:srgbClr val="5A0606"/>
                </a:solidFill>
                <a:latin typeface="Times New Roman" pitchFamily="18" charset="0"/>
                <a:cs typeface="Times New Roman" pitchFamily="18" charset="0"/>
              </a:rPr>
              <a:t> </a:t>
            </a:r>
            <a:r>
              <a:rPr lang="en-US" altLang="en-US" sz="2000" dirty="0" err="1">
                <a:solidFill>
                  <a:srgbClr val="5A0606"/>
                </a:solidFill>
                <a:latin typeface="Times New Roman" pitchFamily="18" charset="0"/>
                <a:cs typeface="Times New Roman" pitchFamily="18" charset="0"/>
              </a:rPr>
              <a:t>pentru</a:t>
            </a:r>
            <a:r>
              <a:rPr lang="en-US" altLang="en-US" sz="2000" dirty="0">
                <a:solidFill>
                  <a:srgbClr val="5A0606"/>
                </a:solidFill>
                <a:latin typeface="Times New Roman" pitchFamily="18" charset="0"/>
                <a:cs typeface="Times New Roman" pitchFamily="18" charset="0"/>
              </a:rPr>
              <a:t> o </a:t>
            </a:r>
            <a:r>
              <a:rPr lang="ro-RO" altLang="en-US" sz="2000" dirty="0">
                <a:solidFill>
                  <a:srgbClr val="5A0606"/>
                </a:solidFill>
                <a:latin typeface="Times New Roman" pitchFamily="18" charset="0"/>
                <a:cs typeface="Times New Roman" pitchFamily="18" charset="0"/>
              </a:rPr>
              <a:t>instituție</a:t>
            </a:r>
            <a:endParaRPr lang="en-US" altLang="en-US" sz="2000" dirty="0">
              <a:solidFill>
                <a:srgbClr val="5A0606"/>
              </a:solidFill>
              <a:latin typeface="Times New Roman" pitchFamily="18" charset="0"/>
              <a:cs typeface="Times New Roman" pitchFamily="18" charset="0"/>
            </a:endParaRPr>
          </a:p>
          <a:p>
            <a:pPr>
              <a:lnSpc>
                <a:spcPct val="120000"/>
              </a:lnSpc>
              <a:defRPr/>
            </a:pPr>
            <a:r>
              <a:rPr lang="en-US" altLang="en-US" sz="2000" b="1" dirty="0">
                <a:solidFill>
                  <a:srgbClr val="5A0606"/>
                </a:solidFill>
                <a:latin typeface="Times New Roman" pitchFamily="18" charset="0"/>
                <a:cs typeface="Times New Roman" pitchFamily="18" charset="0"/>
              </a:rPr>
              <a:t>N</a:t>
            </a:r>
            <a:r>
              <a:rPr lang="en-US" altLang="en-US" sz="2000" dirty="0">
                <a:solidFill>
                  <a:srgbClr val="5A0606"/>
                </a:solidFill>
                <a:latin typeface="Times New Roman" pitchFamily="18" charset="0"/>
                <a:cs typeface="Times New Roman" pitchFamily="18" charset="0"/>
              </a:rPr>
              <a:t>-</a:t>
            </a:r>
            <a:r>
              <a:rPr lang="ro-RO" altLang="en-US" sz="2000" dirty="0">
                <a:solidFill>
                  <a:srgbClr val="5A0606"/>
                </a:solidFill>
                <a:latin typeface="Times New Roman" pitchFamily="18" charset="0"/>
                <a:cs typeface="Times New Roman" pitchFamily="18" charset="0"/>
              </a:rPr>
              <a:t> </a:t>
            </a:r>
            <a:r>
              <a:rPr lang="en-US" altLang="en-US" sz="2000" dirty="0">
                <a:solidFill>
                  <a:srgbClr val="5A0606"/>
                </a:solidFill>
                <a:latin typeface="Times New Roman" pitchFamily="18" charset="0"/>
                <a:cs typeface="Times New Roman" pitchFamily="18" charset="0"/>
              </a:rPr>
              <a:t>num</a:t>
            </a:r>
            <a:r>
              <a:rPr lang="ro-RO" altLang="en-US" sz="2000" dirty="0" err="1">
                <a:solidFill>
                  <a:srgbClr val="5A0606"/>
                </a:solidFill>
                <a:latin typeface="Times New Roman" pitchFamily="18" charset="0"/>
                <a:cs typeface="Times New Roman" pitchFamily="18" charset="0"/>
              </a:rPr>
              <a:t>ărul</a:t>
            </a:r>
            <a:r>
              <a:rPr lang="ro-RO" altLang="en-US" sz="2000" dirty="0">
                <a:solidFill>
                  <a:srgbClr val="5A0606"/>
                </a:solidFill>
                <a:latin typeface="Times New Roman" pitchFamily="18" charset="0"/>
                <a:cs typeface="Times New Roman" pitchFamily="18" charset="0"/>
              </a:rPr>
              <a:t> de elevi ponderați pentru o instituție</a:t>
            </a:r>
          </a:p>
          <a:p>
            <a:pPr>
              <a:lnSpc>
                <a:spcPct val="120000"/>
              </a:lnSpc>
              <a:defRPr/>
            </a:pPr>
            <a:r>
              <a:rPr lang="ro-RO" altLang="en-US" sz="2000" b="1" dirty="0">
                <a:solidFill>
                  <a:srgbClr val="5A0606"/>
                </a:solidFill>
                <a:latin typeface="Times New Roman" pitchFamily="18" charset="0"/>
                <a:cs typeface="Times New Roman" pitchFamily="18" charset="0"/>
              </a:rPr>
              <a:t>N1</a:t>
            </a:r>
            <a:r>
              <a:rPr lang="ro-RO" altLang="en-US" sz="2000" dirty="0">
                <a:solidFill>
                  <a:srgbClr val="5A0606"/>
                </a:solidFill>
                <a:latin typeface="Times New Roman" pitchFamily="18" charset="0"/>
                <a:cs typeface="Times New Roman" pitchFamily="18" charset="0"/>
              </a:rPr>
              <a:t>-</a:t>
            </a:r>
            <a:r>
              <a:rPr lang="en-US" altLang="en-US" sz="2000" dirty="0">
                <a:solidFill>
                  <a:srgbClr val="5A0606"/>
                </a:solidFill>
                <a:latin typeface="Times New Roman" pitchFamily="18" charset="0"/>
                <a:cs typeface="Times New Roman" pitchFamily="18" charset="0"/>
              </a:rPr>
              <a:t> </a:t>
            </a:r>
            <a:r>
              <a:rPr lang="ro-RO" altLang="en-US" sz="2000" dirty="0">
                <a:solidFill>
                  <a:srgbClr val="5A0606"/>
                </a:solidFill>
                <a:latin typeface="Times New Roman" pitchFamily="18" charset="0"/>
                <a:cs typeface="Times New Roman" pitchFamily="18" charset="0"/>
              </a:rPr>
              <a:t>pragul admis al numărului de elevi ponderați pentru o școală mică (</a:t>
            </a:r>
            <a:r>
              <a:rPr lang="ro-RO" altLang="en-US" sz="2000" i="1" dirty="0">
                <a:solidFill>
                  <a:srgbClr val="5A0606"/>
                </a:solidFill>
                <a:latin typeface="Times New Roman" pitchFamily="18" charset="0"/>
                <a:cs typeface="Times New Roman" pitchFamily="18" charset="0"/>
              </a:rPr>
              <a:t>41 elevi ponderaţi)</a:t>
            </a:r>
            <a:endParaRPr lang="ro-RO" altLang="en-US" sz="2000" i="1" dirty="0" smtClean="0">
              <a:solidFill>
                <a:srgbClr val="5A0606"/>
              </a:solidFill>
              <a:latin typeface="Times New Roman" pitchFamily="18" charset="0"/>
              <a:cs typeface="Times New Roman" pitchFamily="18" charset="0"/>
            </a:endParaRPr>
          </a:p>
          <a:p>
            <a:pPr>
              <a:lnSpc>
                <a:spcPct val="120000"/>
              </a:lnSpc>
              <a:defRPr/>
            </a:pPr>
            <a:r>
              <a:rPr lang="ro-RO" altLang="en-US" sz="2000" b="1" dirty="0" smtClean="0">
                <a:solidFill>
                  <a:srgbClr val="5A0606"/>
                </a:solidFill>
                <a:latin typeface="Times New Roman" pitchFamily="18" charset="0"/>
                <a:cs typeface="Times New Roman" pitchFamily="18" charset="0"/>
              </a:rPr>
              <a:t>K</a:t>
            </a:r>
            <a:r>
              <a:rPr lang="ro-RO" altLang="en-US" sz="2000" dirty="0" smtClean="0">
                <a:solidFill>
                  <a:srgbClr val="5A0606"/>
                </a:solidFill>
                <a:latin typeface="Times New Roman" pitchFamily="18" charset="0"/>
                <a:cs typeface="Times New Roman" pitchFamily="18" charset="0"/>
              </a:rPr>
              <a:t>- </a:t>
            </a:r>
            <a:r>
              <a:rPr lang="ro-RO" altLang="en-US" sz="2000" dirty="0">
                <a:solidFill>
                  <a:srgbClr val="5A0606"/>
                </a:solidFill>
                <a:latin typeface="Times New Roman" pitchFamily="18" charset="0"/>
                <a:cs typeface="Times New Roman" pitchFamily="18" charset="0"/>
              </a:rPr>
              <a:t>coeficientul </a:t>
            </a:r>
            <a:r>
              <a:rPr lang="nn-NO" altLang="en-US" sz="2000" b="1" i="1" dirty="0">
                <a:solidFill>
                  <a:srgbClr val="5A0606"/>
                </a:solidFill>
                <a:latin typeface="Times New Roman" pitchFamily="18" charset="0"/>
                <a:cs typeface="Times New Roman" pitchFamily="18" charset="0"/>
              </a:rPr>
              <a:t>(0,95, max.3% CR + max 2% EI</a:t>
            </a:r>
            <a:r>
              <a:rPr lang="nn-NO" altLang="en-US" sz="2000" b="1" i="1" dirty="0" smtClean="0">
                <a:solidFill>
                  <a:srgbClr val="5A0606"/>
                </a:solidFill>
                <a:latin typeface="Times New Roman" pitchFamily="18" charset="0"/>
                <a:cs typeface="Times New Roman" pitchFamily="18" charset="0"/>
              </a:rPr>
              <a:t>)</a:t>
            </a:r>
            <a:r>
              <a:rPr lang="ro-RO" altLang="en-US" sz="2000" i="1" dirty="0" smtClean="0">
                <a:solidFill>
                  <a:srgbClr val="5A0606"/>
                </a:solidFill>
                <a:latin typeface="Times New Roman" pitchFamily="18" charset="0"/>
                <a:cs typeface="Times New Roman" pitchFamily="18" charset="0"/>
              </a:rPr>
              <a:t> </a:t>
            </a:r>
          </a:p>
          <a:p>
            <a:pPr>
              <a:lnSpc>
                <a:spcPct val="120000"/>
              </a:lnSpc>
              <a:defRPr/>
            </a:pPr>
            <a:r>
              <a:rPr lang="vi-VN" altLang="en-US" sz="2000" b="1" i="1" dirty="0" smtClean="0">
                <a:solidFill>
                  <a:srgbClr val="5A0606"/>
                </a:solidFill>
                <a:latin typeface="Times New Roman" pitchFamily="18" charset="0"/>
                <a:cs typeface="Times New Roman" pitchFamily="18" charset="0"/>
              </a:rPr>
              <a:t>R- alocații pentru instituție din componenta raională</a:t>
            </a:r>
            <a:endParaRPr lang="ro-RO" altLang="en-US" sz="2000" dirty="0" smtClean="0">
              <a:solidFill>
                <a:srgbClr val="5A0606"/>
              </a:solidFill>
              <a:latin typeface="Times New Roman" pitchFamily="18" charset="0"/>
              <a:cs typeface="Times New Roman" pitchFamily="18" charset="0"/>
            </a:endParaRPr>
          </a:p>
          <a:p>
            <a:pPr>
              <a:lnSpc>
                <a:spcPct val="120000"/>
              </a:lnSpc>
              <a:defRPr/>
            </a:pPr>
            <a:r>
              <a:rPr lang="vi-VN" altLang="en-US" sz="2000" b="1" i="1" dirty="0" smtClean="0">
                <a:solidFill>
                  <a:srgbClr val="5A0606"/>
                </a:solidFill>
                <a:latin typeface="Times New Roman" pitchFamily="18" charset="0"/>
                <a:cs typeface="Times New Roman" pitchFamily="18" charset="0"/>
              </a:rPr>
              <a:t>I</a:t>
            </a:r>
            <a:r>
              <a:rPr lang="vi-VN" altLang="en-US" sz="2000" dirty="0" smtClean="0">
                <a:solidFill>
                  <a:srgbClr val="5A0606"/>
                </a:solidFill>
                <a:latin typeface="Times New Roman" pitchFamily="18" charset="0"/>
                <a:cs typeface="Times New Roman" pitchFamily="18" charset="0"/>
              </a:rPr>
              <a:t>  </a:t>
            </a:r>
            <a:r>
              <a:rPr lang="vi-VN" altLang="en-US" sz="2000" b="1" i="1" dirty="0">
                <a:solidFill>
                  <a:srgbClr val="5A0606"/>
                </a:solidFill>
                <a:latin typeface="Times New Roman" pitchFamily="18" charset="0"/>
                <a:cs typeface="Times New Roman" pitchFamily="18" charset="0"/>
              </a:rPr>
              <a:t>- alocaţii </a:t>
            </a:r>
            <a:r>
              <a:rPr lang="vi-VN" altLang="en-US" sz="2000" b="1" i="1" dirty="0" smtClean="0">
                <a:solidFill>
                  <a:srgbClr val="5A0606"/>
                </a:solidFill>
                <a:latin typeface="Times New Roman" pitchFamily="18" charset="0"/>
                <a:cs typeface="Times New Roman" pitchFamily="18" charset="0"/>
              </a:rPr>
              <a:t>pentru instituție din </a:t>
            </a:r>
            <a:r>
              <a:rPr lang="vi-VN" altLang="en-US" sz="2000" b="1" i="1" dirty="0">
                <a:solidFill>
                  <a:srgbClr val="5A0606"/>
                </a:solidFill>
                <a:latin typeface="Times New Roman" pitchFamily="18" charset="0"/>
                <a:cs typeface="Times New Roman" pitchFamily="18" charset="0"/>
              </a:rPr>
              <a:t>fondul pentru educație incluzivă</a:t>
            </a:r>
          </a:p>
          <a:p>
            <a:pPr>
              <a:lnSpc>
                <a:spcPct val="120000"/>
              </a:lnSpc>
              <a:defRPr/>
            </a:pPr>
            <a:endParaRPr lang="ru-RU" altLang="en-US" sz="24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89740"/>
            <a:ext cx="8153400" cy="4225260"/>
          </a:xfrm>
        </p:spPr>
        <p:txBody>
          <a:bodyPr/>
          <a:lstStyle/>
          <a:p>
            <a:pPr lvl="0" eaLnBrk="1" hangingPunct="1">
              <a:lnSpc>
                <a:spcPct val="120000"/>
              </a:lnSpc>
              <a:defRPr/>
            </a:pPr>
            <a:r>
              <a:rPr lang="ro-RO" sz="2000" dirty="0" smtClean="0">
                <a:solidFill>
                  <a:schemeClr val="tx1"/>
                </a:solidFill>
              </a:rPr>
              <a:t/>
            </a:r>
            <a:br>
              <a:rPr lang="ro-RO" sz="2000" dirty="0" smtClean="0">
                <a:solidFill>
                  <a:schemeClr val="tx1"/>
                </a:solidFill>
              </a:rPr>
            </a:br>
            <a:r>
              <a:rPr lang="ro-RO" sz="2000" dirty="0">
                <a:solidFill>
                  <a:schemeClr val="tx1"/>
                </a:solidFill>
              </a:rPr>
              <a:t/>
            </a:r>
            <a:br>
              <a:rPr lang="ro-RO" sz="2000" dirty="0">
                <a:solidFill>
                  <a:schemeClr val="tx1"/>
                </a:solidFill>
              </a:rPr>
            </a:br>
            <a:r>
              <a:rPr lang="ro-RO" sz="2000" dirty="0" smtClean="0">
                <a:solidFill>
                  <a:schemeClr val="tx1"/>
                </a:solidFill>
              </a:rPr>
              <a:t/>
            </a:r>
            <a:br>
              <a:rPr lang="ro-RO" sz="2000" dirty="0" smtClean="0">
                <a:solidFill>
                  <a:schemeClr val="tx1"/>
                </a:solidFill>
              </a:rPr>
            </a:br>
            <a:r>
              <a:rPr lang="ro-RO" sz="2000" dirty="0">
                <a:solidFill>
                  <a:schemeClr val="tx1"/>
                </a:solidFill>
              </a:rPr>
              <a:t/>
            </a:r>
            <a:br>
              <a:rPr lang="ro-RO" sz="2000" dirty="0">
                <a:solidFill>
                  <a:schemeClr val="tx1"/>
                </a:solidFill>
              </a:rPr>
            </a:br>
            <a:r>
              <a:rPr lang="ro-RO" sz="2000" dirty="0" smtClean="0">
                <a:solidFill>
                  <a:schemeClr val="tx1"/>
                </a:solidFill>
              </a:rPr>
              <a:t/>
            </a:r>
            <a:br>
              <a:rPr lang="ro-RO" sz="2000" dirty="0" smtClean="0">
                <a:solidFill>
                  <a:schemeClr val="tx1"/>
                </a:solidFill>
              </a:rPr>
            </a:br>
            <a:r>
              <a:rPr lang="ro-RO" sz="2000" dirty="0">
                <a:solidFill>
                  <a:schemeClr val="tx1"/>
                </a:solidFill>
              </a:rPr>
              <a:t/>
            </a:r>
            <a:br>
              <a:rPr lang="ro-RO" sz="2000" dirty="0">
                <a:solidFill>
                  <a:schemeClr val="tx1"/>
                </a:solidFill>
              </a:rPr>
            </a:br>
            <a:r>
              <a:rPr lang="ro-RO" sz="2000" dirty="0" smtClean="0">
                <a:solidFill>
                  <a:schemeClr val="tx1"/>
                </a:solidFill>
              </a:rPr>
              <a:t/>
            </a:r>
            <a:br>
              <a:rPr lang="ro-RO" sz="2000" dirty="0" smtClean="0">
                <a:solidFill>
                  <a:schemeClr val="tx1"/>
                </a:solidFill>
              </a:rPr>
            </a:br>
            <a:r>
              <a:rPr lang="ro-RO" sz="2000" dirty="0">
                <a:solidFill>
                  <a:schemeClr val="tx1"/>
                </a:solidFill>
              </a:rPr>
              <a:t/>
            </a:r>
            <a:br>
              <a:rPr lang="ro-RO" sz="2000" dirty="0">
                <a:solidFill>
                  <a:schemeClr val="tx1"/>
                </a:solidFill>
              </a:rPr>
            </a:br>
            <a:r>
              <a:rPr lang="ro-RO" sz="2000" dirty="0" smtClean="0">
                <a:solidFill>
                  <a:schemeClr val="tx1"/>
                </a:solidFill>
              </a:rPr>
              <a:t/>
            </a:r>
            <a:br>
              <a:rPr lang="ro-RO" sz="2000" dirty="0" smtClean="0">
                <a:solidFill>
                  <a:schemeClr val="tx1"/>
                </a:solidFill>
              </a:rPr>
            </a:br>
            <a:r>
              <a:rPr lang="ro-RO" sz="2000" dirty="0">
                <a:solidFill>
                  <a:schemeClr val="tx1"/>
                </a:solidFill>
              </a:rPr>
              <a:t/>
            </a:r>
            <a:br>
              <a:rPr lang="ro-RO" sz="2000" dirty="0">
                <a:solidFill>
                  <a:schemeClr val="tx1"/>
                </a:solidFill>
              </a:rPr>
            </a:br>
            <a:r>
              <a:rPr lang="ro-RO" sz="2000" dirty="0" smtClean="0">
                <a:solidFill>
                  <a:schemeClr val="tx1"/>
                </a:solidFill>
              </a:rPr>
              <a:t/>
            </a:r>
            <a:br>
              <a:rPr lang="ro-RO" sz="2000" dirty="0" smtClean="0">
                <a:solidFill>
                  <a:schemeClr val="tx1"/>
                </a:solidFill>
              </a:rPr>
            </a:br>
            <a:r>
              <a:rPr lang="ro-RO" sz="2000" dirty="0" smtClean="0">
                <a:solidFill>
                  <a:schemeClr val="tx1"/>
                </a:solidFill>
              </a:rPr>
              <a:t/>
            </a:r>
            <a:br>
              <a:rPr lang="ro-RO" sz="2000" dirty="0" smtClean="0">
                <a:solidFill>
                  <a:schemeClr val="tx1"/>
                </a:solidFill>
              </a:rPr>
            </a:br>
            <a:r>
              <a:rPr lang="ro-RO" sz="2000" dirty="0">
                <a:solidFill>
                  <a:schemeClr val="tx1"/>
                </a:solidFill>
              </a:rPr>
              <a:t/>
            </a:r>
            <a:br>
              <a:rPr lang="ro-RO" sz="2000" dirty="0">
                <a:solidFill>
                  <a:schemeClr val="tx1"/>
                </a:solidFill>
              </a:rPr>
            </a:br>
            <a:r>
              <a:rPr lang="ro-RO" sz="2000" dirty="0" smtClean="0">
                <a:solidFill>
                  <a:schemeClr val="tx1"/>
                </a:solidFill>
              </a:rPr>
              <a:t/>
            </a:r>
            <a:br>
              <a:rPr lang="ro-RO" sz="2000" dirty="0" smtClean="0">
                <a:solidFill>
                  <a:schemeClr val="tx1"/>
                </a:solidFill>
              </a:rPr>
            </a:br>
            <a:r>
              <a:rPr lang="ro-RO" sz="2000" dirty="0">
                <a:solidFill>
                  <a:schemeClr val="tx1"/>
                </a:solidFill>
              </a:rPr>
              <a:t/>
            </a:r>
            <a:br>
              <a:rPr lang="ro-RO" sz="2000" dirty="0">
                <a:solidFill>
                  <a:schemeClr val="tx1"/>
                </a:solidFill>
              </a:rPr>
            </a:br>
            <a:r>
              <a:rPr lang="ro-RO" sz="2000" dirty="0" smtClean="0">
                <a:solidFill>
                  <a:schemeClr val="tx1"/>
                </a:solidFill>
              </a:rPr>
              <a:t/>
            </a:r>
            <a:br>
              <a:rPr lang="ro-RO" sz="2000" dirty="0" smtClean="0">
                <a:solidFill>
                  <a:schemeClr val="tx1"/>
                </a:solidFill>
              </a:rPr>
            </a:br>
            <a:r>
              <a:rPr lang="ro-RO" sz="2000" dirty="0">
                <a:solidFill>
                  <a:schemeClr val="tx1"/>
                </a:solidFill>
              </a:rPr>
              <a:t/>
            </a:r>
            <a:br>
              <a:rPr lang="ro-RO" sz="2000" dirty="0">
                <a:solidFill>
                  <a:schemeClr val="tx1"/>
                </a:solidFill>
              </a:rPr>
            </a:br>
            <a:r>
              <a:rPr lang="ro-RO" sz="2000" dirty="0" smtClean="0">
                <a:solidFill>
                  <a:schemeClr val="tx1"/>
                </a:solidFill>
              </a:rPr>
              <a:t/>
            </a:r>
            <a:br>
              <a:rPr lang="ro-RO" sz="2000" dirty="0" smtClean="0">
                <a:solidFill>
                  <a:schemeClr val="tx1"/>
                </a:solidFill>
              </a:rPr>
            </a:br>
            <a:r>
              <a:rPr lang="ro-RO" sz="2000" dirty="0">
                <a:solidFill>
                  <a:schemeClr val="tx1"/>
                </a:solidFill>
              </a:rPr>
              <a:t/>
            </a:r>
            <a:br>
              <a:rPr lang="ro-RO" sz="2000" dirty="0">
                <a:solidFill>
                  <a:schemeClr val="tx1"/>
                </a:solidFill>
              </a:rPr>
            </a:br>
            <a:r>
              <a:rPr lang="ro-RO" sz="2000" dirty="0" smtClean="0">
                <a:solidFill>
                  <a:schemeClr val="tx1"/>
                </a:solidFill>
              </a:rPr>
              <a:t/>
            </a:r>
            <a:br>
              <a:rPr lang="ro-RO" sz="2000" dirty="0" smtClean="0">
                <a:solidFill>
                  <a:schemeClr val="tx1"/>
                </a:solidFill>
              </a:rPr>
            </a:br>
            <a:r>
              <a:rPr lang="ro-RO" sz="2000" dirty="0" smtClean="0">
                <a:solidFill>
                  <a:schemeClr val="tx1"/>
                </a:solidFill>
              </a:rPr>
              <a:t/>
            </a:r>
            <a:br>
              <a:rPr lang="ro-RO" sz="2000" dirty="0" smtClean="0">
                <a:solidFill>
                  <a:schemeClr val="tx1"/>
                </a:solidFill>
              </a:rPr>
            </a:br>
            <a:r>
              <a:rPr lang="ro-RO" sz="2000" dirty="0">
                <a:solidFill>
                  <a:schemeClr val="tx1"/>
                </a:solidFill>
              </a:rPr>
              <a:t/>
            </a:r>
            <a:br>
              <a:rPr lang="ro-RO" sz="2000" dirty="0">
                <a:solidFill>
                  <a:schemeClr val="tx1"/>
                </a:solidFill>
              </a:rPr>
            </a:br>
            <a:r>
              <a:rPr lang="ro-RO" sz="2000" dirty="0" smtClean="0">
                <a:solidFill>
                  <a:schemeClr val="tx1"/>
                </a:solidFill>
              </a:rPr>
              <a:t/>
            </a:r>
            <a:br>
              <a:rPr lang="ro-RO" sz="2000" dirty="0" smtClean="0">
                <a:solidFill>
                  <a:schemeClr val="tx1"/>
                </a:solidFill>
              </a:rPr>
            </a:br>
            <a:r>
              <a:rPr lang="ro-RO" sz="2000" dirty="0">
                <a:solidFill>
                  <a:schemeClr val="tx1"/>
                </a:solidFill>
              </a:rPr>
              <a:t/>
            </a:r>
            <a:br>
              <a:rPr lang="ro-RO" sz="2000" dirty="0">
                <a:solidFill>
                  <a:schemeClr val="tx1"/>
                </a:solidFill>
              </a:rPr>
            </a:br>
            <a:r>
              <a:rPr lang="ro-RO" sz="2000" dirty="0" smtClean="0">
                <a:solidFill>
                  <a:schemeClr val="tx1"/>
                </a:solidFill>
              </a:rPr>
              <a:t/>
            </a:r>
            <a:br>
              <a:rPr lang="ro-RO" sz="2000" dirty="0" smtClean="0">
                <a:solidFill>
                  <a:schemeClr val="tx1"/>
                </a:solidFill>
              </a:rPr>
            </a:br>
            <a:r>
              <a:rPr lang="ro-RO" sz="2000" dirty="0">
                <a:solidFill>
                  <a:schemeClr val="tx1"/>
                </a:solidFill>
              </a:rPr>
              <a:t/>
            </a:r>
            <a:br>
              <a:rPr lang="ro-RO" sz="2000" dirty="0">
                <a:solidFill>
                  <a:schemeClr val="tx1"/>
                </a:solidFill>
              </a:rPr>
            </a:br>
            <a:r>
              <a:rPr lang="vi-VN" sz="2000" dirty="0" smtClean="0">
                <a:solidFill>
                  <a:srgbClr val="5A0606"/>
                </a:solidFill>
              </a:rPr>
              <a:t>unde ,</a:t>
            </a:r>
            <a:r>
              <a:rPr lang="vi-VN" sz="2000" b="0" dirty="0">
                <a:solidFill>
                  <a:srgbClr val="5A0606"/>
                </a:solidFill>
              </a:rPr>
              <a:t/>
            </a:r>
            <a:br>
              <a:rPr lang="vi-VN" sz="2000" b="0" dirty="0">
                <a:solidFill>
                  <a:srgbClr val="5A0606"/>
                </a:solidFill>
              </a:rPr>
            </a:br>
            <a:r>
              <a:rPr lang="vi-VN" sz="2000" dirty="0" smtClean="0">
                <a:solidFill>
                  <a:srgbClr val="5A0606"/>
                </a:solidFill>
              </a:rPr>
              <a:t>V</a:t>
            </a:r>
            <a:r>
              <a:rPr lang="vi-VN" sz="2000" b="0" dirty="0" smtClean="0">
                <a:solidFill>
                  <a:srgbClr val="5A0606"/>
                </a:solidFill>
              </a:rPr>
              <a:t>-  </a:t>
            </a:r>
            <a:r>
              <a:rPr lang="vi-VN" sz="2000" b="0" dirty="0">
                <a:solidFill>
                  <a:srgbClr val="5A0606"/>
                </a:solidFill>
              </a:rPr>
              <a:t>volumul alocațiilor pentru o instituție</a:t>
            </a:r>
            <a:br>
              <a:rPr lang="vi-VN" sz="2000" b="0" dirty="0">
                <a:solidFill>
                  <a:srgbClr val="5A0606"/>
                </a:solidFill>
              </a:rPr>
            </a:br>
            <a:r>
              <a:rPr lang="vi-VN" sz="2000" dirty="0">
                <a:solidFill>
                  <a:srgbClr val="5A0606"/>
                </a:solidFill>
              </a:rPr>
              <a:t>A</a:t>
            </a:r>
            <a:r>
              <a:rPr lang="vi-VN" sz="2000" b="0" dirty="0">
                <a:solidFill>
                  <a:srgbClr val="5A0606"/>
                </a:solidFill>
              </a:rPr>
              <a:t>- normativul valoric pentru un elev,,ponderat”</a:t>
            </a:r>
            <a:br>
              <a:rPr lang="vi-VN" sz="2000" b="0" dirty="0">
                <a:solidFill>
                  <a:srgbClr val="5A0606"/>
                </a:solidFill>
              </a:rPr>
            </a:br>
            <a:r>
              <a:rPr lang="vi-VN" sz="2000" dirty="0">
                <a:solidFill>
                  <a:srgbClr val="5A0606"/>
                </a:solidFill>
              </a:rPr>
              <a:t>B</a:t>
            </a:r>
            <a:r>
              <a:rPr lang="vi-VN" sz="2000" b="0" dirty="0">
                <a:solidFill>
                  <a:srgbClr val="5A0606"/>
                </a:solidFill>
              </a:rPr>
              <a:t>- normativul valoric pentru o instituție</a:t>
            </a:r>
            <a:br>
              <a:rPr lang="vi-VN" sz="2000" b="0" dirty="0">
                <a:solidFill>
                  <a:srgbClr val="5A0606"/>
                </a:solidFill>
              </a:rPr>
            </a:br>
            <a:r>
              <a:rPr lang="vi-VN" sz="2000" dirty="0">
                <a:solidFill>
                  <a:srgbClr val="5A0606"/>
                </a:solidFill>
              </a:rPr>
              <a:t>N-</a:t>
            </a:r>
            <a:r>
              <a:rPr lang="vi-VN" sz="2000" b="0" dirty="0">
                <a:solidFill>
                  <a:srgbClr val="5A0606"/>
                </a:solidFill>
              </a:rPr>
              <a:t> numărul de elevi ponderați pentru o instituție</a:t>
            </a:r>
            <a:br>
              <a:rPr lang="vi-VN" sz="2000" b="0" dirty="0">
                <a:solidFill>
                  <a:srgbClr val="5A0606"/>
                </a:solidFill>
              </a:rPr>
            </a:br>
            <a:r>
              <a:rPr lang="vi-VN" sz="2000" dirty="0" smtClean="0">
                <a:solidFill>
                  <a:srgbClr val="5A0606"/>
                </a:solidFill>
              </a:rPr>
              <a:t>N</a:t>
            </a:r>
            <a:r>
              <a:rPr lang="ro-RO" sz="1100" dirty="0" smtClean="0">
                <a:solidFill>
                  <a:srgbClr val="5A0606"/>
                </a:solidFill>
              </a:rPr>
              <a:t>2</a:t>
            </a:r>
            <a:r>
              <a:rPr lang="vi-VN" sz="2000" b="0" dirty="0" smtClean="0">
                <a:solidFill>
                  <a:srgbClr val="5A0606"/>
                </a:solidFill>
              </a:rPr>
              <a:t>- </a:t>
            </a:r>
            <a:r>
              <a:rPr lang="vi-VN" sz="2000" b="0" dirty="0">
                <a:solidFill>
                  <a:srgbClr val="5A0606"/>
                </a:solidFill>
              </a:rPr>
              <a:t>pragul admis al numărului de elevi ponderați pentru o școală mică </a:t>
            </a:r>
            <a:r>
              <a:rPr lang="ro-RO" sz="2000" b="0" dirty="0" smtClean="0">
                <a:solidFill>
                  <a:srgbClr val="5A0606"/>
                </a:solidFill>
              </a:rPr>
              <a:t>(</a:t>
            </a:r>
            <a:r>
              <a:rPr lang="vi-VN" sz="2000" b="0" dirty="0" smtClean="0">
                <a:solidFill>
                  <a:srgbClr val="5A0606"/>
                </a:solidFill>
              </a:rPr>
              <a:t>91 </a:t>
            </a:r>
            <a:r>
              <a:rPr lang="vi-VN" sz="2000" b="0" dirty="0">
                <a:solidFill>
                  <a:srgbClr val="5A0606"/>
                </a:solidFill>
              </a:rPr>
              <a:t>elevi </a:t>
            </a:r>
            <a:r>
              <a:rPr lang="vi-VN" sz="2000" b="0" dirty="0" smtClean="0">
                <a:solidFill>
                  <a:srgbClr val="5A0606"/>
                </a:solidFill>
              </a:rPr>
              <a:t>ponderaţi)</a:t>
            </a:r>
            <a:r>
              <a:rPr lang="vi-VN" sz="2000" b="0" dirty="0">
                <a:solidFill>
                  <a:srgbClr val="5A0606"/>
                </a:solidFill>
              </a:rPr>
              <a:t/>
            </a:r>
            <a:br>
              <a:rPr lang="vi-VN" sz="2000" b="0" dirty="0">
                <a:solidFill>
                  <a:srgbClr val="5A0606"/>
                </a:solidFill>
              </a:rPr>
            </a:br>
            <a:r>
              <a:rPr lang="vi-VN" sz="2000" dirty="0">
                <a:solidFill>
                  <a:srgbClr val="5A0606"/>
                </a:solidFill>
              </a:rPr>
              <a:t>K-</a:t>
            </a:r>
            <a:r>
              <a:rPr lang="vi-VN" sz="2000" b="0" dirty="0">
                <a:solidFill>
                  <a:srgbClr val="5A0606"/>
                </a:solidFill>
              </a:rPr>
              <a:t> </a:t>
            </a:r>
            <a:r>
              <a:rPr lang="vi-VN" sz="2000" b="0" dirty="0" smtClean="0">
                <a:solidFill>
                  <a:srgbClr val="5A0606"/>
                </a:solidFill>
              </a:rPr>
              <a:t>coeficientul</a:t>
            </a:r>
            <a:r>
              <a:rPr lang="ro-RO" sz="2000" b="0" dirty="0" smtClean="0">
                <a:solidFill>
                  <a:srgbClr val="5A0606"/>
                </a:solidFill>
              </a:rPr>
              <a:t> UAT</a:t>
            </a:r>
            <a:r>
              <a:rPr lang="vi-VN" sz="2000" b="0" dirty="0" smtClean="0">
                <a:solidFill>
                  <a:srgbClr val="5A0606"/>
                </a:solidFill>
              </a:rPr>
              <a:t> </a:t>
            </a:r>
            <a:r>
              <a:rPr lang="nn-NO" altLang="en-US" sz="2000" i="1" dirty="0">
                <a:solidFill>
                  <a:srgbClr val="5A0606"/>
                </a:solidFill>
                <a:latin typeface="Times New Roman" pitchFamily="18" charset="0"/>
                <a:cs typeface="Times New Roman" pitchFamily="18" charset="0"/>
              </a:rPr>
              <a:t>(0,95, max.3% CR + max 2% EI)</a:t>
            </a:r>
            <a:r>
              <a:rPr lang="ro-RO" altLang="en-US" sz="2000" b="0" dirty="0">
                <a:solidFill>
                  <a:srgbClr val="5A0606"/>
                </a:solidFill>
                <a:latin typeface="Times New Roman" pitchFamily="18" charset="0"/>
                <a:cs typeface="Times New Roman" pitchFamily="18" charset="0"/>
              </a:rPr>
              <a:t/>
            </a:r>
            <a:br>
              <a:rPr lang="ro-RO" altLang="en-US" sz="2000" b="0" dirty="0">
                <a:solidFill>
                  <a:srgbClr val="5A0606"/>
                </a:solidFill>
                <a:latin typeface="Times New Roman" pitchFamily="18" charset="0"/>
                <a:cs typeface="Times New Roman" pitchFamily="18" charset="0"/>
              </a:rPr>
            </a:br>
            <a:r>
              <a:rPr lang="vi-VN" sz="2000" i="1" dirty="0" smtClean="0">
                <a:solidFill>
                  <a:srgbClr val="5A0606"/>
                </a:solidFill>
              </a:rPr>
              <a:t>I- </a:t>
            </a:r>
            <a:r>
              <a:rPr lang="vi-VN" sz="2000" i="1" dirty="0">
                <a:solidFill>
                  <a:srgbClr val="5A0606"/>
                </a:solidFill>
              </a:rPr>
              <a:t>alocaţii din fondul pentru educație incluzivă</a:t>
            </a:r>
            <a:br>
              <a:rPr lang="vi-VN" sz="2000" i="1" dirty="0">
                <a:solidFill>
                  <a:srgbClr val="5A0606"/>
                </a:solidFill>
              </a:rPr>
            </a:br>
            <a:endParaRPr lang="vi-VN" sz="2000" i="1" dirty="0">
              <a:solidFill>
                <a:srgbClr val="5A0606"/>
              </a:solidFill>
            </a:endParaRPr>
          </a:p>
        </p:txBody>
      </p:sp>
      <p:sp>
        <p:nvSpPr>
          <p:cNvPr id="4" name="Text Placeholder 3"/>
          <p:cNvSpPr>
            <a:spLocks noGrp="1"/>
          </p:cNvSpPr>
          <p:nvPr>
            <p:ph type="body" sz="half" idx="2"/>
          </p:nvPr>
        </p:nvSpPr>
        <p:spPr>
          <a:xfrm flipV="1">
            <a:off x="4419600" y="7543800"/>
            <a:ext cx="4191000" cy="228600"/>
          </a:xfrm>
        </p:spPr>
        <p:txBody>
          <a:bodyPr>
            <a:normAutofit fontScale="25000" lnSpcReduction="20000"/>
          </a:bodyPr>
          <a:lstStyle/>
          <a:p>
            <a:endParaRPr lang="en-US" dirty="0"/>
          </a:p>
        </p:txBody>
      </p:sp>
      <p:sp>
        <p:nvSpPr>
          <p:cNvPr id="5" name="Rectangle 4"/>
          <p:cNvSpPr/>
          <p:nvPr/>
        </p:nvSpPr>
        <p:spPr>
          <a:xfrm>
            <a:off x="990600" y="381000"/>
            <a:ext cx="7081862" cy="954107"/>
          </a:xfrm>
          <a:prstGeom prst="rect">
            <a:avLst/>
          </a:prstGeom>
        </p:spPr>
        <p:txBody>
          <a:bodyPr wrap="square">
            <a:spAutoFit/>
          </a:bodyPr>
          <a:lstStyle/>
          <a:p>
            <a:pPr algn="ctr"/>
            <a:r>
              <a:rPr lang="ro-RO" sz="2800" b="1" dirty="0" smtClean="0">
                <a:latin typeface="+mj-lt"/>
              </a:rPr>
              <a:t>D</a:t>
            </a:r>
            <a:r>
              <a:rPr lang="vi-VN" sz="2800" b="1" dirty="0" smtClean="0">
                <a:latin typeface="+mj-lt"/>
              </a:rPr>
              <a:t>eterminarea</a:t>
            </a:r>
            <a:r>
              <a:rPr lang="ro-RO" sz="2800" b="1" dirty="0" smtClean="0">
                <a:latin typeface="+mj-lt"/>
              </a:rPr>
              <a:t> volumului</a:t>
            </a:r>
            <a:r>
              <a:rPr lang="vi-VN" sz="2800" b="1" dirty="0" smtClean="0">
                <a:latin typeface="+mj-lt"/>
              </a:rPr>
              <a:t> </a:t>
            </a:r>
            <a:r>
              <a:rPr lang="vi-VN" sz="2800" b="1" dirty="0">
                <a:latin typeface="+mj-lt"/>
              </a:rPr>
              <a:t>alocațiilor </a:t>
            </a:r>
            <a:r>
              <a:rPr lang="ro-RO" sz="2800" b="1" dirty="0" smtClean="0">
                <a:latin typeface="+mj-lt"/>
              </a:rPr>
              <a:t>pentru</a:t>
            </a:r>
            <a:r>
              <a:rPr lang="vi-VN" sz="2800" b="1" dirty="0" smtClean="0">
                <a:latin typeface="+mj-lt"/>
              </a:rPr>
              <a:t> </a:t>
            </a:r>
            <a:r>
              <a:rPr lang="vi-VN" sz="2800" b="1" dirty="0">
                <a:latin typeface="+mj-lt"/>
              </a:rPr>
              <a:t/>
            </a:r>
            <a:br>
              <a:rPr lang="vi-VN" sz="2800" b="1" dirty="0">
                <a:latin typeface="+mj-lt"/>
              </a:rPr>
            </a:br>
            <a:r>
              <a:rPr lang="ro-RO" sz="2800" b="1" dirty="0" smtClean="0">
                <a:latin typeface="+mj-lt"/>
              </a:rPr>
              <a:t> gimnaziu mic</a:t>
            </a:r>
            <a:endParaRPr lang="en-US" sz="2800" b="1" dirty="0">
              <a:latin typeface="+mj-lt"/>
            </a:endParaRPr>
          </a:p>
        </p:txBody>
      </p:sp>
      <p:sp>
        <p:nvSpPr>
          <p:cNvPr id="6" name="Rectangle 5"/>
          <p:cNvSpPr/>
          <p:nvPr/>
        </p:nvSpPr>
        <p:spPr>
          <a:xfrm>
            <a:off x="1447800" y="1489740"/>
            <a:ext cx="7010400" cy="535531"/>
          </a:xfrm>
          <a:prstGeom prst="rect">
            <a:avLst/>
          </a:prstGeom>
        </p:spPr>
        <p:txBody>
          <a:bodyPr wrap="square">
            <a:spAutoFit/>
          </a:bodyPr>
          <a:lstStyle/>
          <a:p>
            <a:pPr algn="ctr" fontAlgn="auto">
              <a:lnSpc>
                <a:spcPct val="120000"/>
              </a:lnSpc>
              <a:spcAft>
                <a:spcPts val="0"/>
              </a:spcAft>
              <a:buClr>
                <a:schemeClr val="tx2">
                  <a:lumMod val="75000"/>
                </a:schemeClr>
              </a:buClr>
              <a:defRPr/>
            </a:pPr>
            <a:r>
              <a:rPr lang="pt-BR" sz="2400" b="1" dirty="0" smtClean="0">
                <a:solidFill>
                  <a:srgbClr val="FF0000"/>
                </a:solidFill>
              </a:rPr>
              <a:t>(</a:t>
            </a:r>
            <a:r>
              <a:rPr lang="ro-RO" sz="2400" b="1" dirty="0" smtClean="0">
                <a:solidFill>
                  <a:srgbClr val="FF0000"/>
                </a:solidFill>
              </a:rPr>
              <a:t>6</a:t>
            </a:r>
            <a:r>
              <a:rPr lang="pt-BR" sz="2400" b="1" dirty="0" smtClean="0">
                <a:solidFill>
                  <a:srgbClr val="FF0000"/>
                </a:solidFill>
              </a:rPr>
              <a:t>)</a:t>
            </a:r>
            <a:r>
              <a:rPr lang="pt-BR" sz="2400" b="1" dirty="0" smtClean="0"/>
              <a:t> </a:t>
            </a:r>
            <a:r>
              <a:rPr lang="pt-BR" sz="2400" b="1" u="sng"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V = N*(N</a:t>
            </a:r>
            <a:r>
              <a:rPr lang="ro-RO" sz="2400" b="1" u="sng"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2</a:t>
            </a:r>
            <a:r>
              <a:rPr lang="pt-BR" sz="2400" b="1" u="sng"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*A +B)/N</a:t>
            </a:r>
            <a:r>
              <a:rPr lang="ro-RO" sz="2400" b="1" u="sng"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2</a:t>
            </a:r>
            <a:r>
              <a:rPr lang="pt-BR" sz="2400" b="1" u="sng"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*K+</a:t>
            </a:r>
            <a:r>
              <a:rPr lang="pt-BR" sz="2400" b="1" i="1" u="sng"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I</a:t>
            </a:r>
          </a:p>
        </p:txBody>
      </p:sp>
    </p:spTree>
    <p:extLst>
      <p:ext uri="{BB962C8B-B14F-4D97-AF65-F5344CB8AC3E}">
        <p14:creationId xmlns="" xmlns:p14="http://schemas.microsoft.com/office/powerpoint/2010/main" val="3096953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447800" y="990600"/>
            <a:ext cx="6934200" cy="762000"/>
          </a:xfrm>
        </p:spPr>
        <p:txBody>
          <a:bodyPr/>
          <a:lstStyle/>
          <a:p>
            <a:endParaRPr lang="en-US" smtClean="0"/>
          </a:p>
        </p:txBody>
      </p:sp>
      <p:graphicFrame>
        <p:nvGraphicFramePr>
          <p:cNvPr id="6" name="Picture Placeholder 5"/>
          <p:cNvGraphicFramePr>
            <a:graphicFrameLocks noGrp="1"/>
          </p:cNvGraphicFramePr>
          <p:nvPr>
            <p:ph type="pic" idx="1"/>
            <p:extLst>
              <p:ext uri="{D42A27DB-BD31-4B8C-83A1-F6EECF244321}">
                <p14:modId xmlns="" xmlns:p14="http://schemas.microsoft.com/office/powerpoint/2010/main" val="63086207"/>
              </p:ext>
            </p:extLst>
          </p:nvPr>
        </p:nvGraphicFramePr>
        <p:xfrm>
          <a:off x="579417" y="977881"/>
          <a:ext cx="8212282" cy="5782329"/>
        </p:xfrm>
        <a:graphic>
          <a:graphicData uri="http://schemas.openxmlformats.org/drawingml/2006/table">
            <a:tbl>
              <a:tblPr/>
              <a:tblGrid>
                <a:gridCol w="5680364"/>
                <a:gridCol w="1239755"/>
                <a:gridCol w="1292163"/>
              </a:tblGrid>
              <a:tr h="76232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800" b="1" i="0" u="none" strike="noStrike" cap="none" normalizeH="0" baseline="0" dirty="0" smtClean="0">
                          <a:ln>
                            <a:noFill/>
                          </a:ln>
                          <a:solidFill>
                            <a:srgbClr val="FFFFFF"/>
                          </a:solidFill>
                          <a:effectLst/>
                          <a:latin typeface="Arial" charset="0"/>
                          <a:cs typeface="Times New Roman" pitchFamily="18" charset="0"/>
                        </a:rPr>
                        <a:t>Indicatori </a:t>
                      </a: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80808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sz="1800" b="1" i="0" u="none" strike="noStrike" cap="none" normalizeH="0" baseline="0" smtClean="0">
                          <a:ln>
                            <a:noFill/>
                          </a:ln>
                          <a:solidFill>
                            <a:srgbClr val="FFFFFF"/>
                          </a:solidFill>
                          <a:effectLst/>
                          <a:latin typeface="Arial" charset="0"/>
                          <a:cs typeface="Times New Roman" pitchFamily="18" charset="0"/>
                        </a:rPr>
                        <a:t>Școala primară </a:t>
                      </a:r>
                      <a:endParaRPr kumimoji="0" lang="en-US" sz="1100" b="0"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80808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sz="1800" b="1" i="0" u="none" strike="noStrike" cap="none" normalizeH="0" baseline="0" dirty="0" smtClean="0">
                          <a:ln>
                            <a:noFill/>
                          </a:ln>
                          <a:solidFill>
                            <a:srgbClr val="FFFFFF"/>
                          </a:solidFill>
                          <a:effectLst/>
                          <a:latin typeface="Arial" charset="0"/>
                          <a:cs typeface="Times New Roman" pitchFamily="18" charset="0"/>
                        </a:rPr>
                        <a:t>Gimnaziu </a:t>
                      </a: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808080"/>
                    </a:solidFill>
                  </a:tcPr>
                </a:tc>
              </a:tr>
              <a:tr h="35292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sz="1600" b="0" i="0" u="none" strike="noStrike" cap="none" normalizeH="0" baseline="0" dirty="0" smtClean="0">
                          <a:ln>
                            <a:noFill/>
                          </a:ln>
                          <a:solidFill>
                            <a:srgbClr val="000000"/>
                          </a:solidFill>
                          <a:effectLst/>
                          <a:latin typeface="+mn-lt"/>
                          <a:cs typeface="Times New Roman" pitchFamily="18" charset="0"/>
                        </a:rPr>
                        <a:t>Numărul de elevi ponderați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mn-lt"/>
                          <a:cs typeface="Times New Roman" pitchFamily="18" charset="0"/>
                        </a:rPr>
                        <a:t>37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600" b="0" i="0" u="none" strike="noStrike" cap="none" normalizeH="0" baseline="0" smtClean="0">
                          <a:ln>
                            <a:noFill/>
                          </a:ln>
                          <a:solidFill>
                            <a:schemeClr val="tx1"/>
                          </a:solidFill>
                          <a:effectLst/>
                          <a:latin typeface="+mn-lt"/>
                          <a:cs typeface="Times New Roman" pitchFamily="18" charset="0"/>
                        </a:rPr>
                        <a:t>75 </a:t>
                      </a:r>
                      <a:endParaRPr kumimoji="0" lang="en-US" sz="1600" b="0" i="0" u="none" strike="noStrike" cap="none" normalizeH="0" baseline="0" smtClean="0">
                        <a:ln>
                          <a:noFill/>
                        </a:ln>
                        <a:solidFill>
                          <a:schemeClr val="tx1"/>
                        </a:solidFill>
                        <a:effectLst/>
                        <a:latin typeface="+mn-lt"/>
                        <a:ea typeface="Calibri" pitchFamily="34" charset="0"/>
                        <a:cs typeface="Calibri"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r>
              <a:tr h="90899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sz="1600" b="0" i="0" u="none" strike="noStrike" cap="none" normalizeH="0" baseline="0" dirty="0" smtClean="0">
                          <a:ln>
                            <a:noFill/>
                          </a:ln>
                          <a:solidFill>
                            <a:srgbClr val="000000"/>
                          </a:solidFill>
                          <a:effectLst/>
                          <a:latin typeface="+mn-lt"/>
                          <a:cs typeface="Times New Roman" pitchFamily="18" charset="0"/>
                        </a:rPr>
                        <a:t>Pragul admis al numărului de elevi ponderaţi în instituție (41,,elevi ponderați</a:t>
                      </a:r>
                      <a:r>
                        <a:rPr kumimoji="0" lang="en-US" sz="1600" b="0" i="0" u="none" strike="noStrike" cap="none" normalizeH="0" baseline="0" dirty="0" smtClean="0">
                          <a:ln>
                            <a:noFill/>
                          </a:ln>
                          <a:solidFill>
                            <a:srgbClr val="000000"/>
                          </a:solidFill>
                          <a:effectLst/>
                          <a:latin typeface="+mn-lt"/>
                          <a:cs typeface="Times New Roman" pitchFamily="18" charset="0"/>
                        </a:rPr>
                        <a:t>”</a:t>
                      </a:r>
                      <a:r>
                        <a:rPr kumimoji="0" lang="ro-RO" sz="1600" b="0" i="0" u="none" strike="noStrike" cap="none" normalizeH="0" baseline="0" dirty="0" smtClean="0">
                          <a:ln>
                            <a:noFill/>
                          </a:ln>
                          <a:solidFill>
                            <a:srgbClr val="000000"/>
                          </a:solidFill>
                          <a:effectLst/>
                          <a:latin typeface="+mn-lt"/>
                          <a:cs typeface="Times New Roman" pitchFamily="18" charset="0"/>
                        </a:rPr>
                        <a:t>- școală primară, 91,,elevi ponderați</a:t>
                      </a:r>
                      <a:r>
                        <a:rPr kumimoji="0" lang="en-US" sz="1600" b="0" i="0" u="none" strike="noStrike" cap="none" normalizeH="0" baseline="0" dirty="0" smtClean="0">
                          <a:ln>
                            <a:noFill/>
                          </a:ln>
                          <a:solidFill>
                            <a:srgbClr val="000000"/>
                          </a:solidFill>
                          <a:effectLst/>
                          <a:latin typeface="+mn-lt"/>
                          <a:cs typeface="Times New Roman" pitchFamily="18" charset="0"/>
                        </a:rPr>
                        <a:t>”</a:t>
                      </a:r>
                      <a:r>
                        <a:rPr kumimoji="0" lang="ro-RO" sz="1600" b="0" i="0" u="none" strike="noStrike" cap="none" normalizeH="0" baseline="0" dirty="0" smtClean="0">
                          <a:ln>
                            <a:noFill/>
                          </a:ln>
                          <a:solidFill>
                            <a:srgbClr val="000000"/>
                          </a:solidFill>
                          <a:effectLst/>
                          <a:latin typeface="+mn-lt"/>
                          <a:cs typeface="Times New Roman" pitchFamily="18" charset="0"/>
                        </a:rPr>
                        <a:t> - gimnaziu)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mn-lt"/>
                          <a:cs typeface="Times New Roman" pitchFamily="18" charset="0"/>
                        </a:rPr>
                        <a:t>41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mn-lt"/>
                          <a:cs typeface="Times New Roman" pitchFamily="18" charset="0"/>
                        </a:rPr>
                        <a:t>91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r>
              <a:tr h="42900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sz="1600" b="0" i="0" u="none" strike="noStrike" cap="none" normalizeH="0" baseline="0" dirty="0" smtClean="0">
                          <a:ln>
                            <a:noFill/>
                          </a:ln>
                          <a:solidFill>
                            <a:srgbClr val="000000"/>
                          </a:solidFill>
                          <a:effectLst/>
                          <a:latin typeface="+mn-lt"/>
                          <a:cs typeface="Times New Roman" pitchFamily="18" charset="0"/>
                        </a:rPr>
                        <a:t>Normativul valoric pentru un elev ponderat (lei)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Times New Roman" pitchFamily="18" charset="0"/>
                        </a:rPr>
                        <a:t>8771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Calibri" pitchFamily="34" charset="0"/>
                          <a:cs typeface="Calibri" pitchFamily="34" charset="0"/>
                        </a:rPr>
                        <a:t>8771</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r>
              <a:tr h="35292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sz="1600" b="0" i="0" u="none" strike="noStrike" cap="none" normalizeH="0" baseline="0" dirty="0" smtClean="0">
                          <a:ln>
                            <a:noFill/>
                          </a:ln>
                          <a:solidFill>
                            <a:srgbClr val="000000"/>
                          </a:solidFill>
                          <a:effectLst/>
                          <a:latin typeface="+mn-lt"/>
                          <a:cs typeface="Times New Roman" pitchFamily="18" charset="0"/>
                        </a:rPr>
                        <a:t>Normativul valoric pentru o școală (lei)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Times New Roman" pitchFamily="18" charset="0"/>
                        </a:rPr>
                        <a:t>428982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Times New Roman" pitchFamily="18" charset="0"/>
                        </a:rPr>
                        <a:t>428982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r>
              <a:tr h="35292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sz="1600" b="0" i="0" u="none" strike="noStrike" cap="none" normalizeH="0" baseline="0" dirty="0" smtClean="0">
                          <a:ln>
                            <a:noFill/>
                          </a:ln>
                          <a:solidFill>
                            <a:srgbClr val="000000"/>
                          </a:solidFill>
                          <a:effectLst/>
                          <a:latin typeface="+mn-lt"/>
                          <a:cs typeface="Times New Roman" pitchFamily="18" charset="0"/>
                        </a:rPr>
                        <a:t>Coeficientul raional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mn-lt"/>
                          <a:cs typeface="Times New Roman" pitchFamily="18" charset="0"/>
                        </a:rPr>
                        <a:t>0,9</a:t>
                      </a:r>
                      <a:r>
                        <a:rPr kumimoji="0" lang="en-US" sz="1600" b="0" i="0" u="none" strike="noStrike" cap="none" normalizeH="0" baseline="0" dirty="0" smtClean="0">
                          <a:ln>
                            <a:noFill/>
                          </a:ln>
                          <a:solidFill>
                            <a:schemeClr val="tx1"/>
                          </a:solidFill>
                          <a:effectLst/>
                          <a:latin typeface="+mn-lt"/>
                          <a:cs typeface="Times New Roman" pitchFamily="18" charset="0"/>
                        </a:rPr>
                        <a:t>5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mn-lt"/>
                          <a:cs typeface="Times New Roman" pitchFamily="18" charset="0"/>
                        </a:rPr>
                        <a:t>0,9</a:t>
                      </a:r>
                      <a:r>
                        <a:rPr kumimoji="0" lang="en-US" sz="1600" b="0" i="0" u="none" strike="noStrike" cap="none" normalizeH="0" baseline="0" dirty="0" smtClean="0">
                          <a:ln>
                            <a:noFill/>
                          </a:ln>
                          <a:solidFill>
                            <a:schemeClr val="tx1"/>
                          </a:solidFill>
                          <a:effectLst/>
                          <a:latin typeface="+mn-lt"/>
                          <a:cs typeface="Times New Roman" pitchFamily="18" charset="0"/>
                        </a:rPr>
                        <a:t>5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r>
              <a:tr h="38480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1" u="none" strike="noStrike" cap="none" normalizeH="0" baseline="0" dirty="0" err="1" smtClean="0">
                          <a:ln>
                            <a:noFill/>
                          </a:ln>
                          <a:solidFill>
                            <a:srgbClr val="000000"/>
                          </a:solidFill>
                          <a:effectLst/>
                          <a:latin typeface="+mn-lt"/>
                          <a:cs typeface="Times New Roman" pitchFamily="18" charset="0"/>
                        </a:rPr>
                        <a:t>Bugetul</a:t>
                      </a:r>
                      <a:r>
                        <a:rPr kumimoji="0" lang="en-US" sz="1600" b="1" i="1" u="none" strike="noStrike" cap="none" normalizeH="0" baseline="0" dirty="0" smtClean="0">
                          <a:ln>
                            <a:noFill/>
                          </a:ln>
                          <a:solidFill>
                            <a:srgbClr val="000000"/>
                          </a:solidFill>
                          <a:effectLst/>
                          <a:latin typeface="+mn-lt"/>
                          <a:cs typeface="Times New Roman" pitchFamily="18" charset="0"/>
                        </a:rPr>
                        <a:t> </a:t>
                      </a:r>
                      <a:r>
                        <a:rPr kumimoji="0" lang="en-US" sz="1600" b="1" i="1" u="none" strike="noStrike" cap="none" normalizeH="0" baseline="0" dirty="0" err="1" smtClean="0">
                          <a:ln>
                            <a:noFill/>
                          </a:ln>
                          <a:solidFill>
                            <a:srgbClr val="000000"/>
                          </a:solidFill>
                          <a:effectLst/>
                          <a:latin typeface="+mn-lt"/>
                          <a:cs typeface="Times New Roman" pitchFamily="18" charset="0"/>
                        </a:rPr>
                        <a:t>calculat</a:t>
                      </a:r>
                      <a:r>
                        <a:rPr kumimoji="0" lang="en-US" sz="1600" b="1" i="1" u="none" strike="noStrike" cap="none" normalizeH="0" baseline="0" dirty="0" smtClean="0">
                          <a:ln>
                            <a:noFill/>
                          </a:ln>
                          <a:solidFill>
                            <a:srgbClr val="000000"/>
                          </a:solidFill>
                          <a:effectLst/>
                          <a:latin typeface="+mn-lt"/>
                          <a:cs typeface="Times New Roman" pitchFamily="18" charset="0"/>
                        </a:rPr>
                        <a:t> </a:t>
                      </a:r>
                      <a:r>
                        <a:rPr kumimoji="0" lang="ro-RO" sz="1600" b="1" i="1" u="none" strike="noStrike" cap="none" normalizeH="0" baseline="0" dirty="0" smtClean="0">
                          <a:ln>
                            <a:noFill/>
                          </a:ln>
                          <a:solidFill>
                            <a:srgbClr val="000000"/>
                          </a:solidFill>
                          <a:effectLst/>
                          <a:latin typeface="+mn-lt"/>
                          <a:cs typeface="Times New Roman" pitchFamily="18" charset="0"/>
                        </a:rPr>
                        <a:t> în bază de formulă</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Times New Roman" pitchFamily="18" charset="0"/>
                        </a:rPr>
                        <a:t>676074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Times New Roman" pitchFamily="18" charset="0"/>
                        </a:rPr>
                        <a:t>960812 </a:t>
                      </a:r>
                      <a:endParaRPr kumimoji="0" lang="en-US" sz="1600" b="0" i="0" u="none" strike="noStrike" cap="none" normalizeH="0" baseline="0" dirty="0" smtClean="0">
                        <a:ln>
                          <a:noFill/>
                        </a:ln>
                        <a:solidFill>
                          <a:schemeClr val="tx1"/>
                        </a:solidFill>
                        <a:effectLst/>
                        <a:latin typeface="+mn-lt"/>
                        <a:ea typeface="Calibri" pitchFamily="34" charset="0"/>
                        <a:cs typeface="Calibri"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DED"/>
                    </a:solidFill>
                  </a:tcPr>
                </a:tc>
              </a:tr>
              <a:tr h="367389">
                <a:tc>
                  <a:txBody>
                    <a:bodyPr/>
                    <a:lstStyle/>
                    <a:p>
                      <a:r>
                        <a:rPr lang="it-IT" sz="1600" dirty="0" smtClean="0"/>
                        <a:t>Alocații din componenta raională, total (lei):</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algn="ctr"/>
                      <a:r>
                        <a:rPr lang="en-US" sz="1600" dirty="0" smtClean="0">
                          <a:solidFill>
                            <a:schemeClr val="tx1"/>
                          </a:solidFill>
                        </a:rPr>
                        <a:t>50200</a:t>
                      </a:r>
                      <a:endParaRPr lang="en-US" sz="1600" dirty="0">
                        <a:solidFill>
                          <a:schemeClr val="tx1"/>
                        </a:solidFill>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algn="ctr"/>
                      <a:r>
                        <a:rPr lang="en-US" sz="1600" dirty="0" smtClean="0">
                          <a:solidFill>
                            <a:schemeClr val="tx1"/>
                          </a:solidFill>
                        </a:rPr>
                        <a:t>0.0</a:t>
                      </a:r>
                      <a:endParaRPr lang="en-US" sz="1600" dirty="0">
                        <a:solidFill>
                          <a:schemeClr val="tx1"/>
                        </a:solidFill>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r>
              <a:tr h="35292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vi-VN"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Alocații din Fondul pentru educație incluzivă (lei)</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15600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22400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r>
              <a:tr h="41825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vi-VN"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Bugetul calculat  în bază de formulă + </a:t>
                      </a:r>
                      <a:r>
                        <a:rPr kumimoji="0" lang="en-US" sz="1600" b="0" i="0" u="none" strike="noStrike" cap="none" normalizeH="0" baseline="0" dirty="0" err="1" smtClean="0">
                          <a:ln>
                            <a:noFill/>
                          </a:ln>
                          <a:solidFill>
                            <a:schemeClr val="tx1"/>
                          </a:solidFill>
                          <a:effectLst/>
                          <a:latin typeface="Calibri" panose="020F0502020204030204" pitchFamily="34" charset="0"/>
                          <a:cs typeface="Calibri" panose="020F0502020204030204" pitchFamily="34" charset="0"/>
                        </a:rPr>
                        <a:t>componenta</a:t>
                      </a:r>
                      <a:r>
                        <a:rPr kumimoji="0" 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UAT</a:t>
                      </a:r>
                      <a:r>
                        <a:rPr kumimoji="0" lang="vi-VN"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și </a:t>
                      </a:r>
                      <a:r>
                        <a:rPr kumimoji="0" 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FI</a:t>
                      </a:r>
                      <a:r>
                        <a:rPr kumimoji="0" lang="vi-VN"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(lei)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741874</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983212</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r>
              <a:tr h="35292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vi-VN"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Alocații pentru  alimentație (7 lei x Nr.elevilor cl.I-IV x171 zile) (lei)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44289</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33516</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r>
              <a:tr h="60339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vi-VN"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Bugetul total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vi-VN"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786163</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1016728</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8D8"/>
                    </a:solidFill>
                  </a:tcPr>
                </a:tc>
              </a:tr>
            </a:tbl>
          </a:graphicData>
        </a:graphic>
      </p:graphicFrame>
      <p:sp>
        <p:nvSpPr>
          <p:cNvPr id="23594" name="Rectangle 4"/>
          <p:cNvSpPr>
            <a:spLocks noChangeArrowheads="1"/>
          </p:cNvSpPr>
          <p:nvPr/>
        </p:nvSpPr>
        <p:spPr bwMode="auto">
          <a:xfrm>
            <a:off x="533400" y="304800"/>
            <a:ext cx="7896252" cy="523875"/>
          </a:xfrm>
          <a:prstGeom prst="rect">
            <a:avLst/>
          </a:prstGeom>
          <a:noFill/>
          <a:ln w="9525">
            <a:noFill/>
            <a:miter lim="800000"/>
            <a:headEnd/>
            <a:tailEnd/>
          </a:ln>
        </p:spPr>
        <p:txBody>
          <a:bodyPr wrap="square">
            <a:spAutoFit/>
          </a:bodyPr>
          <a:lstStyle/>
          <a:p>
            <a:pPr algn="ctr" eaLnBrk="0" hangingPunct="0">
              <a:defRPr/>
            </a:pPr>
            <a:r>
              <a:rPr lang="ro-RO" altLang="en-US" sz="2400" b="1" dirty="0">
                <a:effectLst>
                  <a:outerShdw blurRad="38100" dist="38100" dir="2700000" algn="tl">
                    <a:srgbClr val="000000">
                      <a:alpha val="43137"/>
                    </a:srgbClr>
                  </a:outerShdw>
                </a:effectLst>
                <a:latin typeface="Arial" charset="0"/>
              </a:rPr>
              <a:t>Estimarea </a:t>
            </a:r>
            <a:r>
              <a:rPr lang="en-US" altLang="en-US" sz="2400" b="1" dirty="0">
                <a:effectLst>
                  <a:outerShdw blurRad="38100" dist="38100" dir="2700000" algn="tl">
                    <a:srgbClr val="000000">
                      <a:alpha val="43137"/>
                    </a:srgbClr>
                  </a:outerShdw>
                </a:effectLst>
                <a:latin typeface="Arial" charset="0"/>
              </a:rPr>
              <a:t> </a:t>
            </a:r>
            <a:r>
              <a:rPr lang="ro-RO" altLang="en-US" sz="2800" b="1" dirty="0">
                <a:effectLst>
                  <a:outerShdw blurRad="38100" dist="38100" dir="2700000" algn="tl">
                    <a:srgbClr val="000000">
                      <a:alpha val="43137"/>
                    </a:srgbClr>
                  </a:outerShdw>
                </a:effectLst>
                <a:latin typeface="Times New Roman" pitchFamily="18" charset="0"/>
                <a:cs typeface="Times New Roman" pitchFamily="18" charset="0"/>
              </a:rPr>
              <a:t>bugetului</a:t>
            </a:r>
            <a:r>
              <a:rPr lang="en-US" altLang="en-US" sz="2400" b="1" dirty="0">
                <a:effectLst>
                  <a:outerShdw blurRad="38100" dist="38100" dir="2700000" algn="tl">
                    <a:srgbClr val="000000">
                      <a:alpha val="43137"/>
                    </a:srgbClr>
                  </a:outerShdw>
                </a:effectLst>
                <a:latin typeface="Arial" charset="0"/>
              </a:rPr>
              <a:t> </a:t>
            </a:r>
            <a:r>
              <a:rPr lang="ro-RO" altLang="en-US" sz="2400" b="1" dirty="0">
                <a:effectLst>
                  <a:outerShdw blurRad="38100" dist="38100" dir="2700000" algn="tl">
                    <a:srgbClr val="000000">
                      <a:alpha val="43137"/>
                    </a:srgbClr>
                  </a:outerShdw>
                </a:effectLst>
                <a:latin typeface="Arial" charset="0"/>
              </a:rPr>
              <a:t>pentru școala mică</a:t>
            </a:r>
            <a:endParaRPr lang="en-US" altLang="en-US" sz="2400" b="1" dirty="0">
              <a:effectLst>
                <a:outerShdw blurRad="38100" dist="38100" dir="2700000" algn="tl">
                  <a:srgbClr val="000000">
                    <a:alpha val="43137"/>
                  </a:srgbClr>
                </a:outerShdw>
              </a:effectLst>
              <a:latin typeface="Arial" charset="0"/>
            </a:endParaRPr>
          </a:p>
        </p:txBody>
      </p:sp>
      <p:pic>
        <p:nvPicPr>
          <p:cNvPr id="7" name="Рисунок 8" descr="images (5).jpg"/>
          <p:cNvPicPr>
            <a:picLocks noChangeAspect="1"/>
          </p:cNvPicPr>
          <p:nvPr/>
        </p:nvPicPr>
        <p:blipFill>
          <a:blip r:embed="rId2" cstate="print"/>
          <a:stretch>
            <a:fillRect/>
          </a:stretch>
        </p:blipFill>
        <p:spPr>
          <a:xfrm>
            <a:off x="4038600" y="6629400"/>
            <a:ext cx="5105400" cy="228600"/>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4"/>
          <p:cNvSpPr>
            <a:spLocks noChangeArrowheads="1"/>
          </p:cNvSpPr>
          <p:nvPr/>
        </p:nvSpPr>
        <p:spPr bwMode="auto">
          <a:xfrm>
            <a:off x="1143000" y="609600"/>
            <a:ext cx="6477000" cy="553998"/>
          </a:xfrm>
          <a:prstGeom prst="rect">
            <a:avLst/>
          </a:prstGeom>
          <a:noFill/>
          <a:ln w="9525">
            <a:noFill/>
            <a:miter lim="800000"/>
            <a:headEnd/>
            <a:tailEnd/>
          </a:ln>
        </p:spPr>
        <p:txBody>
          <a:bodyPr>
            <a:spAutoFit/>
          </a:bodyPr>
          <a:lstStyle/>
          <a:p>
            <a:pPr algn="ctr" eaLnBrk="0" hangingPunct="0">
              <a:defRPr/>
            </a:pPr>
            <a:r>
              <a:rPr lang="ro-RO" altLang="en-US" sz="3000" b="1" dirty="0">
                <a:effectLst>
                  <a:outerShdw blurRad="38100" dist="38100" dir="2700000" algn="tl">
                    <a:srgbClr val="000000">
                      <a:alpha val="43137"/>
                    </a:srgbClr>
                  </a:outerShdw>
                </a:effectLst>
                <a:latin typeface="Times New Roman" pitchFamily="18" charset="0"/>
                <a:cs typeface="Times New Roman" pitchFamily="18" charset="0"/>
              </a:rPr>
              <a:t>Bugetul</a:t>
            </a:r>
            <a:r>
              <a:rPr lang="ro-RO" altLang="en-US" sz="2800" b="1" dirty="0">
                <a:effectLst>
                  <a:outerShdw blurRad="38100" dist="38100" dir="2700000" algn="tl">
                    <a:srgbClr val="000000">
                      <a:alpha val="43137"/>
                    </a:srgbClr>
                  </a:outerShdw>
                </a:effectLst>
                <a:latin typeface="Times New Roman" pitchFamily="18" charset="0"/>
                <a:cs typeface="Times New Roman" pitchFamily="18" charset="0"/>
              </a:rPr>
              <a:t> şcolii primare-grădiniţă</a:t>
            </a:r>
            <a:endParaRPr lang="en-US" alt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582" name="Rectangle 5"/>
          <p:cNvSpPr>
            <a:spLocks noChangeArrowheads="1"/>
          </p:cNvSpPr>
          <p:nvPr/>
        </p:nvSpPr>
        <p:spPr bwMode="auto">
          <a:xfrm>
            <a:off x="609600" y="1752600"/>
            <a:ext cx="7315200" cy="3200400"/>
          </a:xfrm>
          <a:prstGeom prst="rect">
            <a:avLst/>
          </a:prstGeom>
          <a:noFill/>
          <a:ln w="9525">
            <a:noFill/>
            <a:miter lim="800000"/>
            <a:headEnd/>
            <a:tailEnd/>
          </a:ln>
        </p:spPr>
        <p:txBody>
          <a:bodyPr>
            <a:spAutoFit/>
          </a:bodyPr>
          <a:lstStyle/>
          <a:p>
            <a:pPr algn="just">
              <a:buFont typeface="Wingdings" pitchFamily="2" charset="2"/>
              <a:buChar char="q"/>
              <a:defRPr/>
            </a:pPr>
            <a:r>
              <a:rPr lang="ro-RO" altLang="en-US" sz="2400" b="1" dirty="0">
                <a:latin typeface="Arial" charset="0"/>
              </a:rPr>
              <a:t> </a:t>
            </a:r>
            <a:r>
              <a:rPr lang="ro-RO" altLang="en-US" sz="2400" b="1" i="1" dirty="0">
                <a:solidFill>
                  <a:srgbClr val="5A0606"/>
                </a:solidFill>
                <a:latin typeface="Times New Roman" pitchFamily="18" charset="0"/>
                <a:cs typeface="Times New Roman" pitchFamily="18" charset="0"/>
              </a:rPr>
              <a:t>la partea de venituri este alcătuit din două   componente </a:t>
            </a:r>
            <a:r>
              <a:rPr lang="ro-RO" altLang="en-US" sz="2400" b="1" dirty="0">
                <a:solidFill>
                  <a:srgbClr val="5A0606"/>
                </a:solidFill>
                <a:latin typeface="Times New Roman" pitchFamily="18" charset="0"/>
                <a:cs typeface="Times New Roman" pitchFamily="18" charset="0"/>
              </a:rPr>
              <a:t>:</a:t>
            </a:r>
          </a:p>
          <a:p>
            <a:pPr algn="just">
              <a:defRPr/>
            </a:pPr>
            <a:endParaRPr lang="en-US" altLang="en-US" sz="2400" dirty="0">
              <a:solidFill>
                <a:srgbClr val="5A0606"/>
              </a:solidFill>
              <a:latin typeface="Arial" charset="0"/>
            </a:endParaRPr>
          </a:p>
          <a:p>
            <a:pPr marL="457200" indent="-457200" algn="just">
              <a:buFontTx/>
              <a:buAutoNum type="alphaLcParenR"/>
              <a:defRPr/>
            </a:pPr>
            <a:r>
              <a:rPr lang="ro-RO" altLang="en-US" sz="2600" dirty="0">
                <a:solidFill>
                  <a:srgbClr val="5A0606"/>
                </a:solidFill>
                <a:latin typeface="Times New Roman" pitchFamily="18" charset="0"/>
                <a:cs typeface="Times New Roman" pitchFamily="18" charset="0"/>
              </a:rPr>
              <a:t>pentru elevii claselor I-IV conform formulei în care se încadrează </a:t>
            </a:r>
            <a:r>
              <a:rPr lang="ro-RO" altLang="en-US" sz="2600" dirty="0" err="1">
                <a:solidFill>
                  <a:srgbClr val="5A0606"/>
                </a:solidFill>
                <a:latin typeface="Times New Roman" pitchFamily="18" charset="0"/>
                <a:cs typeface="Times New Roman" pitchFamily="18" charset="0"/>
              </a:rPr>
              <a:t>ţinînd</a:t>
            </a:r>
            <a:r>
              <a:rPr lang="ro-RO" altLang="en-US" sz="2600" dirty="0">
                <a:solidFill>
                  <a:srgbClr val="5A0606"/>
                </a:solidFill>
                <a:latin typeface="Times New Roman" pitchFamily="18" charset="0"/>
                <a:cs typeface="Times New Roman" pitchFamily="18" charset="0"/>
              </a:rPr>
              <a:t> cont de numărul de elevi ponderaţi</a:t>
            </a:r>
          </a:p>
          <a:p>
            <a:pPr marL="457200" indent="-457200" algn="just">
              <a:defRPr/>
            </a:pPr>
            <a:endParaRPr lang="en-US" altLang="en-US" sz="2600" dirty="0">
              <a:solidFill>
                <a:srgbClr val="5A0606"/>
              </a:solidFill>
              <a:latin typeface="Times New Roman" pitchFamily="18" charset="0"/>
              <a:cs typeface="Times New Roman" pitchFamily="18" charset="0"/>
            </a:endParaRPr>
          </a:p>
          <a:p>
            <a:pPr algn="just">
              <a:defRPr/>
            </a:pPr>
            <a:r>
              <a:rPr lang="ro-RO" altLang="en-US" sz="2600" dirty="0">
                <a:solidFill>
                  <a:srgbClr val="5A0606"/>
                </a:solidFill>
                <a:latin typeface="Times New Roman" pitchFamily="18" charset="0"/>
                <a:cs typeface="Times New Roman" pitchFamily="18" charset="0"/>
              </a:rPr>
              <a:t>b)  alocaţiile pentru copiii de grădiniţă </a:t>
            </a:r>
            <a:endParaRPr lang="en-US" altLang="en-US" sz="2600" dirty="0">
              <a:solidFill>
                <a:srgbClr val="5A0606"/>
              </a:solidFill>
              <a:latin typeface="Times New Roman" pitchFamily="18" charset="0"/>
              <a:cs typeface="Times New Roman" pitchFamily="18" charset="0"/>
            </a:endParaRPr>
          </a:p>
        </p:txBody>
      </p:sp>
      <p:pic>
        <p:nvPicPr>
          <p:cNvPr id="7" name="Picture 4" descr="copil_la_scoala"/>
          <p:cNvPicPr>
            <a:picLocks noChangeAspect="1" noChangeArrowheads="1"/>
          </p:cNvPicPr>
          <p:nvPr/>
        </p:nvPicPr>
        <p:blipFill>
          <a:blip r:embed="rId2" cstate="print"/>
          <a:srcRect/>
          <a:stretch>
            <a:fillRect/>
          </a:stretch>
        </p:blipFill>
        <p:spPr bwMode="auto">
          <a:xfrm>
            <a:off x="7010400" y="3810000"/>
            <a:ext cx="2133600" cy="3048000"/>
          </a:xfrm>
          <a:prstGeom prst="rect">
            <a:avLst/>
          </a:prstGeom>
          <a:ln>
            <a:noFill/>
          </a:ln>
          <a:effectLst>
            <a:softEdge rad="112500"/>
          </a:effectLst>
        </p:spPr>
      </p:pic>
      <p:pic>
        <p:nvPicPr>
          <p:cNvPr id="26629" name="Picture 2" descr="https://encrypted-tbn3.google.com/images?q=tbn:ANd9GcRkXX7eY4trL2AFIzSd9VUSBnn3eoyohq1IRankBakqkHQ_SP9ltQ"/>
          <p:cNvPicPr>
            <a:picLocks noChangeAspect="1" noChangeArrowheads="1"/>
          </p:cNvPicPr>
          <p:nvPr/>
        </p:nvPicPr>
        <p:blipFill>
          <a:blip r:embed="rId3" cstate="print"/>
          <a:srcRect/>
          <a:stretch>
            <a:fillRect/>
          </a:stretch>
        </p:blipFill>
        <p:spPr bwMode="auto">
          <a:xfrm>
            <a:off x="4419600" y="4800600"/>
            <a:ext cx="2667000" cy="1905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228600"/>
            <a:ext cx="6958034" cy="636588"/>
          </a:xfrm>
        </p:spPr>
        <p:txBody>
          <a:bodyPr/>
          <a:lstStyle/>
          <a:p>
            <a:pPr algn="ctr">
              <a:defRPr/>
            </a:pPr>
            <a:r>
              <a:rPr lang="ro-RO" altLang="en-US" sz="3000" dirty="0" smtClean="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rPr>
              <a:t>Bugetul instituției de </a:t>
            </a:r>
            <a:r>
              <a:rPr lang="ro-RO" altLang="en-US" sz="3000" dirty="0" err="1" smtClean="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rPr>
              <a:t>învățămînt</a:t>
            </a:r>
            <a:endParaRPr lang="en-US" altLang="en-US" sz="3000" dirty="0" smtClean="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4" name="Slide Number Placeholder 3"/>
          <p:cNvSpPr>
            <a:spLocks noGrp="1"/>
          </p:cNvSpPr>
          <p:nvPr>
            <p:ph type="sldNum" sz="quarter" idx="12"/>
          </p:nvPr>
        </p:nvSpPr>
        <p:spPr/>
        <p:txBody>
          <a:bodyPr/>
          <a:lstStyle/>
          <a:p>
            <a:pPr>
              <a:defRPr/>
            </a:pPr>
            <a:fld id="{AA060ADB-5265-4A74-9C12-54083798D3F2}" type="slidenum">
              <a:rPr lang="en-US" altLang="en-US" smtClean="0"/>
              <a:pPr>
                <a:defRPr/>
              </a:pPr>
              <a:t>16</a:t>
            </a:fld>
            <a:endParaRPr lang="en-US" altLang="en-US"/>
          </a:p>
        </p:txBody>
      </p:sp>
      <p:sp>
        <p:nvSpPr>
          <p:cNvPr id="5" name="AutoShape 6"/>
          <p:cNvSpPr>
            <a:spLocks noGrp="1" noChangeArrowheads="1"/>
          </p:cNvSpPr>
          <p:nvPr>
            <p:ph idx="1"/>
          </p:nvPr>
        </p:nvSpPr>
        <p:spPr>
          <a:xfrm>
            <a:off x="0" y="838200"/>
            <a:ext cx="9144000" cy="6019800"/>
          </a:xfrm>
          <a:prstGeom prst="flowChartProcess">
            <a:avLst/>
          </a:prstGeom>
          <a:solidFill>
            <a:schemeClr val="bg1"/>
          </a:solidFill>
          <a:ln>
            <a:solidFill>
              <a:schemeClr val="tx1"/>
            </a:solidFill>
          </a:ln>
        </p:spPr>
        <p:txBody>
          <a:bodyPr wrap="none" anchor="ctr"/>
          <a:lstStyle/>
          <a:p>
            <a:endParaRPr lang="ru-RU" altLang="en-US" sz="1800" smtClean="0"/>
          </a:p>
          <a:p>
            <a:r>
              <a:rPr lang="ro-RO" altLang="en-US" sz="1800" smtClean="0"/>
              <a:t>Component</a:t>
            </a:r>
            <a:r>
              <a:rPr lang="en-GB" altLang="en-US" sz="1800" smtClean="0"/>
              <a:t>a</a:t>
            </a:r>
            <a:r>
              <a:rPr lang="ro-RO" altLang="en-US" sz="1800" smtClean="0"/>
              <a:t> şcolii</a:t>
            </a:r>
            <a:endParaRPr lang="ru-RU" altLang="en-US" sz="1800" smtClean="0"/>
          </a:p>
          <a:p>
            <a:endParaRPr lang="ru-RU" altLang="en-US" smtClean="0"/>
          </a:p>
          <a:p>
            <a:endParaRPr lang="ru-RU" altLang="en-US" sz="1800" smtClean="0"/>
          </a:p>
        </p:txBody>
      </p:sp>
      <p:sp>
        <p:nvSpPr>
          <p:cNvPr id="6" name="Oval 17"/>
          <p:cNvSpPr>
            <a:spLocks noChangeArrowheads="1"/>
          </p:cNvSpPr>
          <p:nvPr/>
        </p:nvSpPr>
        <p:spPr bwMode="auto">
          <a:xfrm>
            <a:off x="228600" y="914400"/>
            <a:ext cx="8305800" cy="5562600"/>
          </a:xfrm>
          <a:prstGeom prst="ellipse">
            <a:avLst/>
          </a:prstGeom>
          <a:solidFill>
            <a:schemeClr val="folHlink"/>
          </a:solidFill>
          <a:ln w="9525">
            <a:solidFill>
              <a:schemeClr val="tx1"/>
            </a:solidFill>
            <a:round/>
            <a:headEnd/>
            <a:tailEnd/>
          </a:ln>
        </p:spPr>
        <p:txBody>
          <a:bodyPr wrap="none" anchor="ctr"/>
          <a:lstStyle/>
          <a:p>
            <a:pPr marL="2057400" lvl="4" indent="-228600"/>
            <a:endParaRPr lang="ru-RU" altLang="en-US" b="1">
              <a:solidFill>
                <a:schemeClr val="tx2"/>
              </a:solidFill>
            </a:endParaRPr>
          </a:p>
        </p:txBody>
      </p:sp>
      <p:sp>
        <p:nvSpPr>
          <p:cNvPr id="7" name="Oval 16"/>
          <p:cNvSpPr>
            <a:spLocks noChangeArrowheads="1"/>
          </p:cNvSpPr>
          <p:nvPr/>
        </p:nvSpPr>
        <p:spPr bwMode="auto">
          <a:xfrm>
            <a:off x="762000" y="1600200"/>
            <a:ext cx="7467600" cy="1752600"/>
          </a:xfrm>
          <a:prstGeom prst="ellipse">
            <a:avLst/>
          </a:prstGeom>
          <a:solidFill>
            <a:schemeClr val="accent1"/>
          </a:solidFill>
          <a:ln w="9525">
            <a:solidFill>
              <a:schemeClr val="tx1"/>
            </a:solidFill>
            <a:round/>
            <a:headEnd/>
            <a:tailEnd/>
          </a:ln>
        </p:spPr>
        <p:txBody>
          <a:bodyPr wrap="none" tIns="0"/>
          <a:lstStyle/>
          <a:p>
            <a:pPr algn="ctr"/>
            <a:r>
              <a:rPr lang="en-US" altLang="en-US" sz="2400" b="1">
                <a:latin typeface="Times New Roman" pitchFamily="18" charset="0"/>
                <a:cs typeface="Times New Roman" pitchFamily="18" charset="0"/>
              </a:rPr>
              <a:t>Finan</a:t>
            </a:r>
            <a:r>
              <a:rPr lang="ro-RO" altLang="en-US" sz="2400" b="1">
                <a:latin typeface="Times New Roman" pitchFamily="18" charset="0"/>
                <a:cs typeface="Times New Roman" pitchFamily="18" charset="0"/>
              </a:rPr>
              <a:t>țarea în baza formulei</a:t>
            </a:r>
            <a:endParaRPr lang="ru-RU" altLang="en-US" sz="2400" b="1">
              <a:latin typeface="Times New Roman" pitchFamily="18" charset="0"/>
              <a:cs typeface="Times New Roman" pitchFamily="18" charset="0"/>
            </a:endParaRPr>
          </a:p>
        </p:txBody>
      </p:sp>
      <p:sp>
        <p:nvSpPr>
          <p:cNvPr id="8" name="AutoShape 6"/>
          <p:cNvSpPr>
            <a:spLocks noChangeArrowheads="1"/>
          </p:cNvSpPr>
          <p:nvPr/>
        </p:nvSpPr>
        <p:spPr bwMode="auto">
          <a:xfrm>
            <a:off x="1371600" y="2286000"/>
            <a:ext cx="2133600" cy="695325"/>
          </a:xfrm>
          <a:prstGeom prst="flowChartProcess">
            <a:avLst/>
          </a:prstGeom>
          <a:solidFill>
            <a:schemeClr val="accent1"/>
          </a:solidFill>
          <a:ln w="9525">
            <a:solidFill>
              <a:schemeClr val="tx1"/>
            </a:solidFill>
            <a:miter lim="800000"/>
            <a:headEnd/>
            <a:tailEnd/>
          </a:ln>
        </p:spPr>
        <p:txBody>
          <a:bodyPr wrap="none" anchor="ctr"/>
          <a:lstStyle/>
          <a:p>
            <a:endParaRPr lang="ru-RU" altLang="en-US" sz="2000"/>
          </a:p>
          <a:p>
            <a:r>
              <a:rPr lang="ro-RO" altLang="en-US" b="1">
                <a:latin typeface="Times New Roman" pitchFamily="18" charset="0"/>
                <a:cs typeface="Times New Roman" pitchFamily="18" charset="0"/>
              </a:rPr>
              <a:t>Component</a:t>
            </a:r>
            <a:r>
              <a:rPr lang="en-GB" altLang="en-US" b="1">
                <a:latin typeface="Times New Roman" pitchFamily="18" charset="0"/>
                <a:cs typeface="Times New Roman" pitchFamily="18" charset="0"/>
              </a:rPr>
              <a:t>a</a:t>
            </a:r>
            <a:r>
              <a:rPr lang="ro-RO" altLang="en-US" b="1">
                <a:latin typeface="Times New Roman" pitchFamily="18" charset="0"/>
                <a:cs typeface="Times New Roman" pitchFamily="18" charset="0"/>
              </a:rPr>
              <a:t> şcolii</a:t>
            </a:r>
            <a:endParaRPr lang="ru-RU" altLang="en-US" b="1"/>
          </a:p>
          <a:p>
            <a:endParaRPr lang="ru-RU" altLang="en-US" sz="2000"/>
          </a:p>
        </p:txBody>
      </p:sp>
      <p:sp>
        <p:nvSpPr>
          <p:cNvPr id="9" name="Rectangle 15"/>
          <p:cNvSpPr>
            <a:spLocks noChangeArrowheads="1"/>
          </p:cNvSpPr>
          <p:nvPr/>
        </p:nvSpPr>
        <p:spPr bwMode="auto">
          <a:xfrm>
            <a:off x="3733800" y="2476500"/>
            <a:ext cx="533400" cy="304800"/>
          </a:xfrm>
          <a:prstGeom prst="rect">
            <a:avLst/>
          </a:prstGeom>
          <a:solidFill>
            <a:schemeClr val="accent1"/>
          </a:solidFill>
          <a:ln w="9525">
            <a:solidFill>
              <a:schemeClr val="tx1"/>
            </a:solidFill>
            <a:miter lim="800000"/>
            <a:headEnd/>
            <a:tailEnd/>
          </a:ln>
        </p:spPr>
        <p:txBody>
          <a:bodyPr wrap="none" anchor="ctr"/>
          <a:lstStyle/>
          <a:p>
            <a:pPr algn="ctr"/>
            <a:r>
              <a:rPr lang="en-US" altLang="en-US"/>
              <a:t>+</a:t>
            </a:r>
            <a:endParaRPr lang="ru-RU" altLang="en-US"/>
          </a:p>
        </p:txBody>
      </p:sp>
      <p:sp>
        <p:nvSpPr>
          <p:cNvPr id="10" name="AutoShape 7"/>
          <p:cNvSpPr>
            <a:spLocks noChangeArrowheads="1"/>
          </p:cNvSpPr>
          <p:nvPr/>
        </p:nvSpPr>
        <p:spPr bwMode="auto">
          <a:xfrm>
            <a:off x="4419600" y="2286000"/>
            <a:ext cx="3352800" cy="685800"/>
          </a:xfrm>
          <a:prstGeom prst="flowChartProcess">
            <a:avLst/>
          </a:prstGeom>
          <a:solidFill>
            <a:schemeClr val="accent1"/>
          </a:solidFill>
          <a:ln w="9525">
            <a:solidFill>
              <a:schemeClr val="tx1"/>
            </a:solidFill>
            <a:miter lim="800000"/>
            <a:headEnd/>
            <a:tailEnd/>
          </a:ln>
        </p:spPr>
        <p:txBody>
          <a:bodyPr wrap="none" anchor="ctr"/>
          <a:lstStyle/>
          <a:p>
            <a:r>
              <a:rPr lang="ro-RO" altLang="en-US" b="1">
                <a:latin typeface="Times New Roman" pitchFamily="18" charset="0"/>
                <a:cs typeface="Times New Roman" pitchFamily="18" charset="0"/>
              </a:rPr>
              <a:t>Component</a:t>
            </a:r>
            <a:r>
              <a:rPr lang="en-GB" altLang="en-US" b="1">
                <a:latin typeface="Times New Roman" pitchFamily="18" charset="0"/>
                <a:cs typeface="Times New Roman" pitchFamily="18" charset="0"/>
              </a:rPr>
              <a:t>a</a:t>
            </a:r>
            <a:r>
              <a:rPr lang="ro-RO" altLang="en-US" b="1">
                <a:latin typeface="Times New Roman" pitchFamily="18" charset="0"/>
                <a:cs typeface="Times New Roman" pitchFamily="18" charset="0"/>
              </a:rPr>
              <a:t> raională</a:t>
            </a:r>
            <a:endParaRPr lang="ru-RU" altLang="en-US" b="1">
              <a:latin typeface="Times New Roman" pitchFamily="18" charset="0"/>
              <a:cs typeface="Times New Roman" pitchFamily="18" charset="0"/>
            </a:endParaRPr>
          </a:p>
          <a:p>
            <a:r>
              <a:rPr lang="ro-RO" altLang="en-US" b="1">
                <a:latin typeface="Times New Roman" pitchFamily="18" charset="0"/>
                <a:cs typeface="Times New Roman" pitchFamily="18" charset="0"/>
              </a:rPr>
              <a:t>Fondul pentru educația incluzivă</a:t>
            </a:r>
            <a:r>
              <a:rPr lang="ru-RU" altLang="en-US" b="1">
                <a:latin typeface="Times New Roman" pitchFamily="18" charset="0"/>
                <a:cs typeface="Times New Roman" pitchFamily="18" charset="0"/>
              </a:rPr>
              <a:t> </a:t>
            </a:r>
          </a:p>
        </p:txBody>
      </p:sp>
      <p:sp>
        <p:nvSpPr>
          <p:cNvPr id="11" name="AutoShape 14"/>
          <p:cNvSpPr>
            <a:spLocks noChangeArrowheads="1"/>
          </p:cNvSpPr>
          <p:nvPr/>
        </p:nvSpPr>
        <p:spPr bwMode="auto">
          <a:xfrm>
            <a:off x="457200" y="3581400"/>
            <a:ext cx="2590800" cy="828675"/>
          </a:xfrm>
          <a:prstGeom prst="flowChartProcess">
            <a:avLst/>
          </a:prstGeom>
          <a:solidFill>
            <a:schemeClr val="accent1"/>
          </a:solidFill>
          <a:ln w="9525">
            <a:solidFill>
              <a:schemeClr val="tx1"/>
            </a:solidFill>
            <a:miter lim="800000"/>
            <a:headEnd/>
            <a:tailEnd/>
          </a:ln>
        </p:spPr>
        <p:txBody>
          <a:bodyPr wrap="none" anchor="ctr"/>
          <a:lstStyle/>
          <a:p>
            <a:r>
              <a:rPr lang="ro-RO" altLang="en-US" b="1">
                <a:latin typeface="Times New Roman" pitchFamily="18" charset="0"/>
                <a:cs typeface="Times New Roman" pitchFamily="18" charset="0"/>
              </a:rPr>
              <a:t>Alimentaţia</a:t>
            </a:r>
            <a:r>
              <a:rPr lang="ro-RO" altLang="en-US" sz="1600" b="1">
                <a:latin typeface="Times New Roman" pitchFamily="18" charset="0"/>
                <a:cs typeface="Times New Roman" pitchFamily="18" charset="0"/>
              </a:rPr>
              <a:t> după normativ</a:t>
            </a:r>
            <a:endParaRPr lang="ru-RU" altLang="en-US" sz="1600" b="1">
              <a:latin typeface="Times New Roman" pitchFamily="18" charset="0"/>
              <a:cs typeface="Times New Roman" pitchFamily="18" charset="0"/>
            </a:endParaRPr>
          </a:p>
        </p:txBody>
      </p:sp>
      <p:sp>
        <p:nvSpPr>
          <p:cNvPr id="12" name="AutoShape 19"/>
          <p:cNvSpPr>
            <a:spLocks noChangeArrowheads="1"/>
          </p:cNvSpPr>
          <p:nvPr/>
        </p:nvSpPr>
        <p:spPr bwMode="auto">
          <a:xfrm>
            <a:off x="6019800" y="3581400"/>
            <a:ext cx="2362200" cy="723900"/>
          </a:xfrm>
          <a:prstGeom prst="flowChartProcess">
            <a:avLst/>
          </a:prstGeom>
          <a:solidFill>
            <a:schemeClr val="accent1"/>
          </a:solidFill>
          <a:ln w="9525">
            <a:solidFill>
              <a:schemeClr val="tx1"/>
            </a:solidFill>
            <a:miter lim="800000"/>
            <a:headEnd/>
            <a:tailEnd/>
          </a:ln>
        </p:spPr>
        <p:txBody>
          <a:bodyPr wrap="none" anchor="ctr"/>
          <a:lstStyle/>
          <a:p>
            <a:pPr algn="ctr"/>
            <a:r>
              <a:rPr lang="ro-RO" altLang="en-US" b="1">
                <a:latin typeface="Times New Roman" pitchFamily="18" charset="0"/>
                <a:cs typeface="Times New Roman" pitchFamily="18" charset="0"/>
              </a:rPr>
              <a:t>Grupe pregătitoare</a:t>
            </a:r>
            <a:endParaRPr lang="ru-RU" altLang="en-US" b="1">
              <a:latin typeface="Times New Roman" pitchFamily="18" charset="0"/>
              <a:cs typeface="Times New Roman" pitchFamily="18" charset="0"/>
            </a:endParaRPr>
          </a:p>
        </p:txBody>
      </p:sp>
      <p:sp>
        <p:nvSpPr>
          <p:cNvPr id="13" name="AutoShape 9"/>
          <p:cNvSpPr>
            <a:spLocks noChangeArrowheads="1"/>
          </p:cNvSpPr>
          <p:nvPr/>
        </p:nvSpPr>
        <p:spPr bwMode="auto">
          <a:xfrm>
            <a:off x="3238500" y="4572000"/>
            <a:ext cx="3086100" cy="990600"/>
          </a:xfrm>
          <a:prstGeom prst="flowChartMultidocument">
            <a:avLst/>
          </a:prstGeom>
          <a:solidFill>
            <a:schemeClr val="accent1"/>
          </a:solidFill>
          <a:ln w="9525">
            <a:solidFill>
              <a:schemeClr val="tx1"/>
            </a:solidFill>
            <a:miter lim="800000"/>
            <a:headEnd/>
            <a:tailEnd/>
          </a:ln>
        </p:spPr>
        <p:txBody>
          <a:bodyPr wrap="none" anchor="ctr"/>
          <a:lstStyle/>
          <a:p>
            <a:r>
              <a:rPr lang="ro-RO" altLang="en-US" b="1"/>
              <a:t>Surse </a:t>
            </a:r>
            <a:r>
              <a:rPr lang="ro-RO" altLang="en-US" sz="2000" b="1"/>
              <a:t>extrabugetare</a:t>
            </a:r>
            <a:endParaRPr lang="ru-RU" altLang="en-US" sz="2000" b="1"/>
          </a:p>
        </p:txBody>
      </p:sp>
      <p:sp>
        <p:nvSpPr>
          <p:cNvPr id="27661" name="Rectangle 1"/>
          <p:cNvSpPr>
            <a:spLocks noChangeArrowheads="1"/>
          </p:cNvSpPr>
          <p:nvPr/>
        </p:nvSpPr>
        <p:spPr bwMode="auto">
          <a:xfrm>
            <a:off x="3124200" y="3581400"/>
            <a:ext cx="2743200" cy="838200"/>
          </a:xfrm>
          <a:prstGeom prst="rect">
            <a:avLst/>
          </a:prstGeom>
          <a:solidFill>
            <a:schemeClr val="accent1"/>
          </a:solidFill>
          <a:ln w="9525" algn="ctr">
            <a:solidFill>
              <a:schemeClr val="tx1"/>
            </a:solidFill>
            <a:round/>
            <a:headEnd/>
            <a:tailEnd/>
          </a:ln>
        </p:spPr>
        <p:txBody>
          <a:bodyPr wrap="none" anchor="ctr"/>
          <a:lstStyle/>
          <a:p>
            <a:r>
              <a:rPr lang="ro-RO" altLang="en-US" b="1">
                <a:latin typeface="Times New Roman" pitchFamily="18" charset="0"/>
                <a:cs typeface="Times New Roman" pitchFamily="18" charset="0"/>
              </a:rPr>
              <a:t>Studierea limbilor </a:t>
            </a:r>
          </a:p>
          <a:p>
            <a:r>
              <a:rPr lang="ro-RO" altLang="en-US" b="1">
                <a:latin typeface="Times New Roman" pitchFamily="18" charset="0"/>
                <a:cs typeface="Times New Roman" pitchFamily="18" charset="0"/>
              </a:rPr>
              <a:t>minorităților naționale</a:t>
            </a:r>
            <a:endParaRPr lang="en-US" altLang="en-US"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blinds(horizontal)">
                                      <p:cBhvr>
                                        <p:cTn id="12" dur="500"/>
                                        <p:tgtEl>
                                          <p:spTgt spid="6">
                                            <p:bg/>
                                          </p:spTgt>
                                        </p:tgtEl>
                                      </p:cBhvr>
                                    </p:animEffect>
                                  </p:childTnLst>
                                </p:cTn>
                              </p:par>
                              <p:par>
                                <p:cTn id="13" presetID="3" presetClass="entr" presetSubtype="10" fill="hold" grpId="0" nodeType="withEffect" nodePh="1">
                                  <p:stCondLst>
                                    <p:cond delay="0"/>
                                  </p:stCondLst>
                                  <p:endCondLst>
                                    <p:cond evt="begin" delay="0">
                                      <p:tn val="13"/>
                                    </p:cond>
                                  </p:end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linds(horizontal)">
                                      <p:cBhvr>
                                        <p:cTn id="15" dur="500"/>
                                        <p:tgtEl>
                                          <p:spTgt spid="6">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linds(horizontal)">
                                      <p:cBhvr>
                                        <p:cTn id="45" dur="500"/>
                                        <p:tgtEl>
                                          <p:spTgt spid="1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linds(horizontal)">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P spid="7" grpId="0" animBg="1"/>
      <p:bldP spid="8" grpId="0" animBg="1"/>
      <p:bldP spid="9"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1066800"/>
          </a:xfrm>
        </p:spPr>
        <p:txBody>
          <a:bodyPr rtlCol="0">
            <a:noAutofit/>
          </a:bodyPr>
          <a:lstStyle/>
          <a:p>
            <a:pPr algn="ctr">
              <a:defRPr/>
            </a:pPr>
            <a:r>
              <a:rPr lang="ro-RO" altLang="en-US" sz="2800" dirty="0" smtClean="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rPr>
              <a:t>Cazuri cînd poate fi rectificat bugetul UAT de nivelul II şi instituţiilor în timpul anului</a:t>
            </a:r>
            <a:endParaRPr lang="en-US" altLang="en-US" sz="2800" dirty="0" smtClean="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38915" name="Text Placeholder 3"/>
          <p:cNvSpPr>
            <a:spLocks noGrp="1"/>
          </p:cNvSpPr>
          <p:nvPr>
            <p:ph type="body" sz="half" idx="2"/>
          </p:nvPr>
        </p:nvSpPr>
        <p:spPr>
          <a:xfrm>
            <a:off x="838200" y="1981200"/>
            <a:ext cx="8153400" cy="3352800"/>
          </a:xfrm>
        </p:spPr>
        <p:txBody>
          <a:bodyPr>
            <a:normAutofit fontScale="25000" lnSpcReduction="20000"/>
          </a:bodyPr>
          <a:lstStyle/>
          <a:p>
            <a:pPr marL="531813" indent="-531813" eaLnBrk="1" hangingPunct="1">
              <a:buFont typeface="Wingdings" pitchFamily="2" charset="2"/>
              <a:buChar char="ü"/>
              <a:defRPr/>
            </a:pPr>
            <a:endParaRPr lang="ro-RO" sz="1700" b="1" dirty="0" smtClean="0">
              <a:latin typeface="Times New Roman" pitchFamily="18" charset="0"/>
              <a:cs typeface="Times New Roman" pitchFamily="18" charset="0"/>
            </a:endParaRPr>
          </a:p>
          <a:p>
            <a:pPr marL="531813" indent="-531813" eaLnBrk="1" hangingPunct="1">
              <a:lnSpc>
                <a:spcPct val="120000"/>
              </a:lnSpc>
              <a:buFont typeface="Wingdings" pitchFamily="2" charset="2"/>
              <a:buChar char="Ø"/>
              <a:defRPr/>
            </a:pPr>
            <a:r>
              <a:rPr lang="ro-RO" sz="9600" dirty="0" smtClean="0">
                <a:solidFill>
                  <a:srgbClr val="5A0606"/>
                </a:solidFill>
                <a:latin typeface="Times New Roman" pitchFamily="18" charset="0"/>
                <a:cs typeface="Times New Roman" pitchFamily="18" charset="0"/>
              </a:rPr>
              <a:t>Modificarea plafoanelor de cheltuieli estimate de MF</a:t>
            </a:r>
          </a:p>
          <a:p>
            <a:pPr marL="531813" indent="-531813" eaLnBrk="1" hangingPunct="1">
              <a:lnSpc>
                <a:spcPct val="120000"/>
              </a:lnSpc>
              <a:buFont typeface="Arial" charset="0"/>
              <a:buNone/>
              <a:defRPr/>
            </a:pPr>
            <a:r>
              <a:rPr lang="ro-RO" sz="9600" dirty="0" smtClean="0">
                <a:solidFill>
                  <a:srgbClr val="5A0606"/>
                </a:solidFill>
                <a:latin typeface="Times New Roman" pitchFamily="18" charset="0"/>
                <a:cs typeface="Times New Roman" pitchFamily="18" charset="0"/>
              </a:rPr>
              <a:t>       (</a:t>
            </a:r>
            <a:r>
              <a:rPr lang="ro-RO" sz="9600" i="1" dirty="0" smtClean="0">
                <a:solidFill>
                  <a:srgbClr val="5A0606"/>
                </a:solidFill>
                <a:latin typeface="Times New Roman" pitchFamily="18" charset="0"/>
                <a:cs typeface="Times New Roman" pitchFamily="18" charset="0"/>
              </a:rPr>
              <a:t>majorarea salariului, schimbarea tarifului la energia electrică, căldură etc</a:t>
            </a:r>
            <a:r>
              <a:rPr lang="ro-RO" sz="9600" dirty="0" smtClean="0">
                <a:solidFill>
                  <a:srgbClr val="5A0606"/>
                </a:solidFill>
                <a:latin typeface="Times New Roman" pitchFamily="18" charset="0"/>
                <a:cs typeface="Times New Roman" pitchFamily="18" charset="0"/>
              </a:rPr>
              <a:t>);</a:t>
            </a:r>
          </a:p>
          <a:p>
            <a:pPr marL="531813" indent="-531813" eaLnBrk="1" hangingPunct="1">
              <a:buFont typeface="Wingdings" pitchFamily="2" charset="2"/>
              <a:buChar char="ü"/>
              <a:defRPr/>
            </a:pPr>
            <a:endParaRPr lang="ro-RO" sz="9600" dirty="0" smtClean="0">
              <a:solidFill>
                <a:srgbClr val="5A0606"/>
              </a:solidFill>
              <a:latin typeface="Times New Roman" pitchFamily="18" charset="0"/>
              <a:cs typeface="Times New Roman" pitchFamily="18" charset="0"/>
            </a:endParaRPr>
          </a:p>
          <a:p>
            <a:pPr marL="531813" indent="-531813" eaLnBrk="1" hangingPunct="1">
              <a:buFont typeface="Wingdings" pitchFamily="2" charset="2"/>
              <a:buChar char="Ø"/>
              <a:defRPr/>
            </a:pPr>
            <a:r>
              <a:rPr lang="ro-RO" sz="9600" dirty="0" smtClean="0">
                <a:solidFill>
                  <a:srgbClr val="5A0606"/>
                </a:solidFill>
                <a:latin typeface="Times New Roman" pitchFamily="18" charset="0"/>
                <a:cs typeface="Times New Roman" pitchFamily="18" charset="0"/>
              </a:rPr>
              <a:t>Lichidarea instituţiei; </a:t>
            </a:r>
          </a:p>
          <a:p>
            <a:pPr eaLnBrk="1" hangingPunct="1">
              <a:defRPr/>
            </a:pPr>
            <a:endParaRPr lang="ro-RO" sz="9600" dirty="0" smtClean="0">
              <a:solidFill>
                <a:srgbClr val="5A0606"/>
              </a:solidFill>
              <a:latin typeface="Times New Roman" pitchFamily="18" charset="0"/>
              <a:cs typeface="Times New Roman" pitchFamily="18" charset="0"/>
            </a:endParaRPr>
          </a:p>
          <a:p>
            <a:pPr marL="531813" indent="-531813" eaLnBrk="1" hangingPunct="1">
              <a:lnSpc>
                <a:spcPct val="120000"/>
              </a:lnSpc>
              <a:buFont typeface="Wingdings" pitchFamily="2" charset="2"/>
              <a:buChar char="Ø"/>
              <a:defRPr/>
            </a:pPr>
            <a:r>
              <a:rPr lang="ro-RO" sz="9600" dirty="0" smtClean="0">
                <a:solidFill>
                  <a:srgbClr val="5A0606"/>
                </a:solidFill>
                <a:latin typeface="Times New Roman" pitchFamily="18" charset="0"/>
                <a:cs typeface="Times New Roman" pitchFamily="18" charset="0"/>
              </a:rPr>
              <a:t>Schimbarea numărului de elevi al instituţiei cu 5</a:t>
            </a:r>
            <a:r>
              <a:rPr lang="ro-RO" sz="9600" dirty="0">
                <a:solidFill>
                  <a:srgbClr val="5A0606"/>
                </a:solidFill>
                <a:latin typeface="Times New Roman" pitchFamily="18" charset="0"/>
                <a:cs typeface="Times New Roman" pitchFamily="18" charset="0"/>
              </a:rPr>
              <a:t>% şi mai mult </a:t>
            </a:r>
            <a:r>
              <a:rPr lang="ro-RO" sz="9600" b="1" dirty="0">
                <a:solidFill>
                  <a:srgbClr val="5A0606"/>
                </a:solidFill>
                <a:latin typeface="Times New Roman" pitchFamily="18" charset="0"/>
                <a:cs typeface="Times New Roman" pitchFamily="18" charset="0"/>
              </a:rPr>
              <a:t>în cazul modificării numărului de clase </a:t>
            </a:r>
            <a:r>
              <a:rPr lang="ro-RO" sz="9600" dirty="0">
                <a:solidFill>
                  <a:srgbClr val="5A0606"/>
                </a:solidFill>
                <a:latin typeface="Times New Roman" pitchFamily="18" charset="0"/>
                <a:cs typeface="Times New Roman" pitchFamily="18" charset="0"/>
              </a:rPr>
              <a:t>(</a:t>
            </a:r>
            <a:r>
              <a:rPr lang="ro-RO" sz="9600" i="1" dirty="0">
                <a:solidFill>
                  <a:srgbClr val="5A0606"/>
                </a:solidFill>
                <a:latin typeface="Times New Roman" pitchFamily="18" charset="0"/>
                <a:cs typeface="Times New Roman" pitchFamily="18" charset="0"/>
              </a:rPr>
              <a:t>transferul de la o instituţie la alta</a:t>
            </a:r>
            <a:r>
              <a:rPr lang="ro-RO" sz="9600" dirty="0">
                <a:solidFill>
                  <a:srgbClr val="5A0606"/>
                </a:solidFill>
                <a:latin typeface="Times New Roman" pitchFamily="18" charset="0"/>
                <a:cs typeface="Times New Roman" pitchFamily="18" charset="0"/>
              </a:rPr>
              <a:t>);</a:t>
            </a:r>
          </a:p>
          <a:p>
            <a:pPr marL="531813" indent="-531813" eaLnBrk="1" hangingPunct="1">
              <a:lnSpc>
                <a:spcPct val="120000"/>
              </a:lnSpc>
              <a:buFont typeface="Wingdings" pitchFamily="2" charset="2"/>
              <a:buChar char="Ø"/>
              <a:defRPr/>
            </a:pPr>
            <a:endParaRPr lang="ro-RO" sz="9600" dirty="0" smtClean="0">
              <a:solidFill>
                <a:srgbClr val="5A0606"/>
              </a:solidFill>
              <a:latin typeface="Times New Roman" pitchFamily="18" charset="0"/>
              <a:cs typeface="Times New Roman" pitchFamily="18" charset="0"/>
            </a:endParaRPr>
          </a:p>
          <a:p>
            <a:pPr eaLnBrk="1" hangingPunct="1">
              <a:lnSpc>
                <a:spcPct val="120000"/>
              </a:lnSpc>
              <a:defRPr/>
            </a:pPr>
            <a:r>
              <a:rPr lang="ro-RO" sz="7400" dirty="0" smtClean="0">
                <a:solidFill>
                  <a:srgbClr val="5A0606"/>
                </a:solidFill>
                <a:latin typeface="Times New Roman" pitchFamily="18" charset="0"/>
                <a:cs typeface="Times New Roman" pitchFamily="18" charset="0"/>
              </a:rPr>
              <a:t>         </a:t>
            </a:r>
            <a:endParaRPr lang="ro-RO" sz="8000" dirty="0" smtClean="0">
              <a:solidFill>
                <a:srgbClr val="5A0606"/>
              </a:solidFill>
              <a:latin typeface="Times New Roman" pitchFamily="18" charset="0"/>
              <a:cs typeface="Times New Roman" pitchFamily="18" charset="0"/>
            </a:endParaRPr>
          </a:p>
        </p:txBody>
      </p:sp>
      <p:pic>
        <p:nvPicPr>
          <p:cNvPr id="32772" name="Picture 9" descr="coins.png"/>
          <p:cNvPicPr>
            <a:picLocks noChangeAspect="1"/>
          </p:cNvPicPr>
          <p:nvPr/>
        </p:nvPicPr>
        <p:blipFill>
          <a:blip r:embed="rId2" cstate="print"/>
          <a:srcRect/>
          <a:stretch>
            <a:fillRect/>
          </a:stretch>
        </p:blipFill>
        <p:spPr bwMode="auto">
          <a:xfrm>
            <a:off x="5130140" y="5181600"/>
            <a:ext cx="40386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215082" cy="457200"/>
          </a:xfrm>
        </p:spPr>
        <p:txBody>
          <a:bodyPr rtlCol="0">
            <a:noAutofit/>
          </a:bodyPr>
          <a:lstStyle/>
          <a:p>
            <a:pPr algn="ctr">
              <a:defRPr/>
            </a:pPr>
            <a:r>
              <a:rPr lang="ro-RO" altLang="en-US" sz="3000" dirty="0" smtClean="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rPr>
              <a:t>Extinderea autonomiei şcolare</a:t>
            </a:r>
            <a:endParaRPr lang="en-US" altLang="en-US" sz="3000" dirty="0" smtClean="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4" name="Text Placeholder 3"/>
          <p:cNvSpPr>
            <a:spLocks noGrp="1"/>
          </p:cNvSpPr>
          <p:nvPr>
            <p:ph type="body" sz="half" idx="2"/>
          </p:nvPr>
        </p:nvSpPr>
        <p:spPr>
          <a:xfrm>
            <a:off x="304800" y="762000"/>
            <a:ext cx="8458200" cy="5638800"/>
          </a:xfrm>
        </p:spPr>
        <p:txBody>
          <a:bodyPr rtlCol="0">
            <a:normAutofit fontScale="32500" lnSpcReduction="20000"/>
          </a:bodyPr>
          <a:lstStyle/>
          <a:p>
            <a:pPr marL="342900" lvl="1" indent="-342900" algn="just" eaLnBrk="1" fontAlgn="auto" hangingPunct="1">
              <a:spcAft>
                <a:spcPts val="0"/>
              </a:spcAft>
              <a:buClr>
                <a:schemeClr val="accent1"/>
              </a:buClr>
              <a:buSzPct val="65000"/>
              <a:defRPr/>
            </a:pPr>
            <a:r>
              <a:rPr lang="ro-RO" sz="7400" b="1" i="1" dirty="0" smtClean="0">
                <a:solidFill>
                  <a:srgbClr val="5A0606"/>
                </a:solidFill>
                <a:latin typeface="Times New Roman" pitchFamily="18" charset="0"/>
                <a:cs typeface="Times New Roman" pitchFamily="18" charset="0"/>
              </a:rPr>
              <a:t>Conducătorii instituţiilor de învăţămînt au dreptul:</a:t>
            </a:r>
          </a:p>
          <a:p>
            <a:pPr marL="342900" lvl="1" indent="-342900" algn="just" eaLnBrk="1" fontAlgn="auto" hangingPunct="1">
              <a:spcAft>
                <a:spcPts val="0"/>
              </a:spcAft>
              <a:buClr>
                <a:schemeClr val="accent1"/>
              </a:buClr>
              <a:buSzPct val="65000"/>
              <a:defRPr/>
            </a:pPr>
            <a:endParaRPr lang="ro-RO" sz="6200" b="1" dirty="0" smtClean="0">
              <a:solidFill>
                <a:srgbClr val="5A0606"/>
              </a:solidFill>
              <a:latin typeface="Times New Roman" pitchFamily="18" charset="0"/>
              <a:cs typeface="Times New Roman" pitchFamily="18" charset="0"/>
            </a:endParaRPr>
          </a:p>
          <a:p>
            <a:pPr marL="533400" lvl="1" indent="-533400" algn="just" eaLnBrk="1" fontAlgn="auto" hangingPunct="1">
              <a:spcAft>
                <a:spcPts val="0"/>
              </a:spcAft>
              <a:buClr>
                <a:schemeClr val="accent1"/>
              </a:buClr>
              <a:buSzPct val="65000"/>
              <a:buFont typeface="Wingdings" pitchFamily="2" charset="2"/>
              <a:buChar char="Ø"/>
              <a:defRPr/>
            </a:pPr>
            <a:r>
              <a:rPr lang="ro-RO" sz="6200" dirty="0" smtClean="0">
                <a:solidFill>
                  <a:srgbClr val="5A0606"/>
                </a:solidFill>
                <a:latin typeface="Times New Roman" pitchFamily="18" charset="0"/>
                <a:cs typeface="Times New Roman" pitchFamily="18" charset="0"/>
              </a:rPr>
              <a:t>a)  să efectuieze cheltuieli de la buget în limita alocațiilor aprobate.</a:t>
            </a:r>
          </a:p>
          <a:p>
            <a:pPr marL="533400" lvl="1" indent="-533400" algn="just" eaLnBrk="1" fontAlgn="auto" hangingPunct="1">
              <a:spcAft>
                <a:spcPts val="0"/>
              </a:spcAft>
              <a:buClr>
                <a:schemeClr val="accent1"/>
              </a:buClr>
              <a:buSzPct val="65000"/>
              <a:buFont typeface="Wingdings" pitchFamily="2" charset="2"/>
              <a:buChar char="Ø"/>
              <a:defRPr/>
            </a:pPr>
            <a:endParaRPr lang="ro-RO" sz="6200" dirty="0" smtClean="0">
              <a:solidFill>
                <a:srgbClr val="5A0606"/>
              </a:solidFill>
              <a:latin typeface="Times New Roman" pitchFamily="18" charset="0"/>
              <a:cs typeface="Times New Roman" pitchFamily="18" charset="0"/>
            </a:endParaRPr>
          </a:p>
          <a:p>
            <a:pPr marL="533400" lvl="1" indent="-533400" algn="just" eaLnBrk="1" fontAlgn="auto" hangingPunct="1">
              <a:spcAft>
                <a:spcPts val="0"/>
              </a:spcAft>
              <a:buClr>
                <a:schemeClr val="accent1"/>
              </a:buClr>
              <a:buSzPct val="65000"/>
              <a:buFont typeface="Wingdings" pitchFamily="2" charset="2"/>
              <a:buChar char="Ø"/>
              <a:defRPr/>
            </a:pPr>
            <a:r>
              <a:rPr lang="ro-RO" sz="6200" dirty="0" smtClean="0">
                <a:solidFill>
                  <a:srgbClr val="5A0606"/>
                </a:solidFill>
                <a:latin typeface="Times New Roman" pitchFamily="18" charset="0"/>
                <a:cs typeface="Times New Roman" pitchFamily="18" charset="0"/>
              </a:rPr>
              <a:t>b) să </a:t>
            </a:r>
            <a:r>
              <a:rPr lang="ro-RO" sz="6200" dirty="0">
                <a:solidFill>
                  <a:srgbClr val="5A0606"/>
                </a:solidFill>
                <a:latin typeface="Times New Roman" pitchFamily="18" charset="0"/>
                <a:cs typeface="Times New Roman" pitchFamily="18" charset="0"/>
              </a:rPr>
              <a:t>determine efectivul-limită al statelor de personal, în limita mijloacelor aprobate;</a:t>
            </a:r>
          </a:p>
          <a:p>
            <a:pPr marL="533400" lvl="1" indent="-533400" algn="just" eaLnBrk="1" fontAlgn="auto" hangingPunct="1">
              <a:spcAft>
                <a:spcPts val="0"/>
              </a:spcAft>
              <a:buClr>
                <a:schemeClr val="accent1"/>
              </a:buClr>
              <a:buSzPct val="65000"/>
              <a:buFont typeface="Wingdings" pitchFamily="2" charset="2"/>
              <a:buChar char="Ø"/>
              <a:defRPr/>
            </a:pPr>
            <a:endParaRPr lang="ro-RO" sz="6200" dirty="0" smtClean="0">
              <a:solidFill>
                <a:srgbClr val="5A0606"/>
              </a:solidFill>
              <a:latin typeface="Times New Roman" pitchFamily="18" charset="0"/>
              <a:cs typeface="Times New Roman" pitchFamily="18" charset="0"/>
            </a:endParaRPr>
          </a:p>
          <a:p>
            <a:pPr marL="0" lvl="1" algn="just" eaLnBrk="1" fontAlgn="auto" hangingPunct="1">
              <a:spcAft>
                <a:spcPts val="0"/>
              </a:spcAft>
              <a:buClr>
                <a:schemeClr val="accent1"/>
              </a:buClr>
              <a:buSzPct val="65000"/>
              <a:defRPr/>
            </a:pPr>
            <a:r>
              <a:rPr lang="vi-VN" sz="7400" b="1" i="1" dirty="0">
                <a:solidFill>
                  <a:srgbClr val="5A0606"/>
                </a:solidFill>
                <a:latin typeface="Times New Roman" pitchFamily="18" charset="0"/>
                <a:cs typeface="Times New Roman" pitchFamily="18" charset="0"/>
              </a:rPr>
              <a:t>Conducătorii instituţiilor de </a:t>
            </a:r>
            <a:r>
              <a:rPr lang="vi-VN" sz="7400" b="1" i="1" dirty="0" smtClean="0">
                <a:solidFill>
                  <a:srgbClr val="5A0606"/>
                </a:solidFill>
                <a:latin typeface="Times New Roman" pitchFamily="18" charset="0"/>
                <a:cs typeface="Times New Roman" pitchFamily="18" charset="0"/>
              </a:rPr>
              <a:t>învăţămînt</a:t>
            </a:r>
            <a:r>
              <a:rPr lang="ro-RO" sz="7400" b="1" i="1" dirty="0" smtClean="0">
                <a:solidFill>
                  <a:srgbClr val="5A0606"/>
                </a:solidFill>
                <a:latin typeface="Times New Roman" pitchFamily="18" charset="0"/>
                <a:cs typeface="Times New Roman" pitchFamily="18" charset="0"/>
              </a:rPr>
              <a:t> sunt responsabili</a:t>
            </a:r>
            <a:r>
              <a:rPr lang="en-US" sz="7400" b="1" i="1" dirty="0" smtClean="0">
                <a:solidFill>
                  <a:srgbClr val="5A0606"/>
                </a:solidFill>
                <a:latin typeface="Times New Roman" pitchFamily="18" charset="0"/>
                <a:cs typeface="Times New Roman" pitchFamily="18" charset="0"/>
              </a:rPr>
              <a:t>:</a:t>
            </a:r>
            <a:endParaRPr lang="ro-RO" sz="7400" b="1" i="1" dirty="0" smtClean="0">
              <a:solidFill>
                <a:srgbClr val="5A0606"/>
              </a:solidFill>
              <a:latin typeface="Times New Roman" pitchFamily="18" charset="0"/>
              <a:cs typeface="Times New Roman" pitchFamily="18" charset="0"/>
            </a:endParaRPr>
          </a:p>
          <a:p>
            <a:pPr marL="533400" lvl="1" indent="-533400" algn="just" eaLnBrk="1" fontAlgn="auto" hangingPunct="1">
              <a:spcAft>
                <a:spcPts val="0"/>
              </a:spcAft>
              <a:buClr>
                <a:schemeClr val="accent1"/>
              </a:buClr>
              <a:buSzPct val="65000"/>
              <a:buFont typeface="Wingdings" pitchFamily="2" charset="2"/>
              <a:buChar char="Ø"/>
              <a:defRPr/>
            </a:pPr>
            <a:endParaRPr lang="vi-VN" sz="6200" dirty="0">
              <a:solidFill>
                <a:srgbClr val="5A0606"/>
              </a:solidFill>
              <a:latin typeface="Times New Roman" pitchFamily="18" charset="0"/>
              <a:cs typeface="Times New Roman" pitchFamily="18" charset="0"/>
            </a:endParaRPr>
          </a:p>
          <a:p>
            <a:pPr marL="533400" lvl="1" indent="-533400" algn="just" eaLnBrk="1" fontAlgn="auto" hangingPunct="1">
              <a:spcAft>
                <a:spcPts val="0"/>
              </a:spcAft>
              <a:buClr>
                <a:schemeClr val="accent1"/>
              </a:buClr>
              <a:buSzPct val="65000"/>
              <a:buFont typeface="Wingdings" pitchFamily="2" charset="2"/>
              <a:buChar char="Ø"/>
              <a:defRPr/>
            </a:pPr>
            <a:r>
              <a:rPr lang="ro-RO" sz="6200" dirty="0" smtClean="0">
                <a:solidFill>
                  <a:srgbClr val="5A0606"/>
                </a:solidFill>
                <a:latin typeface="Times New Roman" pitchFamily="18" charset="0"/>
                <a:cs typeface="Times New Roman" pitchFamily="18" charset="0"/>
              </a:rPr>
              <a:t>a) să elaboreze și să  prezinte propuneri de buget conform termenelor și cerințelor stabilite;</a:t>
            </a:r>
            <a:endParaRPr lang="ro-RO" sz="6200" dirty="0">
              <a:solidFill>
                <a:srgbClr val="5A0606"/>
              </a:solidFill>
              <a:latin typeface="Times New Roman" pitchFamily="18" charset="0"/>
              <a:cs typeface="Times New Roman" pitchFamily="18" charset="0"/>
            </a:endParaRPr>
          </a:p>
          <a:p>
            <a:pPr marL="0" lvl="1" algn="just" eaLnBrk="1" fontAlgn="auto" hangingPunct="1">
              <a:spcAft>
                <a:spcPts val="0"/>
              </a:spcAft>
              <a:buClr>
                <a:schemeClr val="accent1"/>
              </a:buClr>
              <a:buSzPct val="65000"/>
              <a:defRPr/>
            </a:pPr>
            <a:endParaRPr lang="ro-RO" sz="6200" dirty="0" smtClean="0">
              <a:solidFill>
                <a:srgbClr val="5A0606"/>
              </a:solidFill>
              <a:latin typeface="Times New Roman" pitchFamily="18" charset="0"/>
              <a:cs typeface="Times New Roman" pitchFamily="18" charset="0"/>
            </a:endParaRPr>
          </a:p>
          <a:p>
            <a:pPr marL="533400" lvl="1" indent="-533400" algn="just" eaLnBrk="1" fontAlgn="auto" hangingPunct="1">
              <a:spcAft>
                <a:spcPts val="0"/>
              </a:spcAft>
              <a:buClr>
                <a:schemeClr val="accent1"/>
              </a:buClr>
              <a:buSzPct val="65000"/>
              <a:buFont typeface="Wingdings" pitchFamily="2" charset="2"/>
              <a:buChar char="Ø"/>
              <a:defRPr/>
            </a:pPr>
            <a:r>
              <a:rPr lang="ro-RO" sz="6200" dirty="0" smtClean="0">
                <a:solidFill>
                  <a:srgbClr val="5A0606"/>
                </a:solidFill>
                <a:latin typeface="Times New Roman" pitchFamily="18" charset="0"/>
                <a:cs typeface="Times New Roman" pitchFamily="18" charset="0"/>
              </a:rPr>
              <a:t>b) să repartizeze volumul alocațiilor bugetare pe articole şi aliniate conform clasificației bugetare;</a:t>
            </a:r>
          </a:p>
          <a:p>
            <a:pPr marL="0" lvl="1" algn="just" eaLnBrk="1" fontAlgn="auto" hangingPunct="1">
              <a:spcAft>
                <a:spcPts val="0"/>
              </a:spcAft>
              <a:buClr>
                <a:schemeClr val="accent1"/>
              </a:buClr>
              <a:buSzPct val="65000"/>
              <a:defRPr/>
            </a:pPr>
            <a:endParaRPr lang="ro-RO" sz="6200" dirty="0" smtClean="0">
              <a:solidFill>
                <a:srgbClr val="5A0606"/>
              </a:solidFill>
              <a:latin typeface="Times New Roman" pitchFamily="18" charset="0"/>
              <a:cs typeface="Times New Roman" pitchFamily="18" charset="0"/>
            </a:endParaRPr>
          </a:p>
          <a:p>
            <a:pPr marL="533400" lvl="1" indent="-533400" algn="just" eaLnBrk="1" fontAlgn="auto" hangingPunct="1">
              <a:spcAft>
                <a:spcPts val="0"/>
              </a:spcAft>
              <a:buClr>
                <a:schemeClr val="accent1"/>
              </a:buClr>
              <a:buSzPct val="65000"/>
              <a:buFont typeface="Wingdings" pitchFamily="2" charset="2"/>
              <a:buChar char="Ø"/>
              <a:defRPr/>
            </a:pPr>
            <a:r>
              <a:rPr lang="ro-RO" sz="6200" dirty="0" smtClean="0">
                <a:solidFill>
                  <a:srgbClr val="5A0606"/>
                </a:solidFill>
                <a:latin typeface="Times New Roman" pitchFamily="18" charset="0"/>
                <a:cs typeface="Times New Roman" pitchFamily="18" charset="0"/>
              </a:rPr>
              <a:t>c) să prezinte, în termenele stabilite, direcției finanțe, propuneri de modificare a devizului de cheltuieli şi a planului de finanţare a instituţiei, cu justificarea prin calcule;</a:t>
            </a:r>
          </a:p>
          <a:p>
            <a:pPr marL="533400" lvl="1" indent="-533400" algn="just" eaLnBrk="1" fontAlgn="auto" hangingPunct="1">
              <a:spcAft>
                <a:spcPts val="0"/>
              </a:spcAft>
              <a:buClr>
                <a:schemeClr val="accent1"/>
              </a:buClr>
              <a:buSzPct val="65000"/>
              <a:buFont typeface="Wingdings" pitchFamily="2" charset="2"/>
              <a:buChar char="Ø"/>
              <a:defRPr/>
            </a:pPr>
            <a:endParaRPr lang="ro-RO" sz="6200" dirty="0" smtClean="0">
              <a:solidFill>
                <a:srgbClr val="5A0606"/>
              </a:solidFill>
              <a:latin typeface="Times New Roman" pitchFamily="18" charset="0"/>
              <a:cs typeface="Times New Roman" pitchFamily="18" charset="0"/>
            </a:endParaRPr>
          </a:p>
          <a:p>
            <a:pPr marL="533400" lvl="1" indent="-533400" algn="just" eaLnBrk="1" fontAlgn="auto" hangingPunct="1">
              <a:spcAft>
                <a:spcPts val="0"/>
              </a:spcAft>
              <a:buClr>
                <a:schemeClr val="accent1"/>
              </a:buClr>
              <a:buSzPct val="65000"/>
              <a:buFont typeface="Wingdings" pitchFamily="2" charset="2"/>
              <a:buChar char="Ø"/>
              <a:defRPr/>
            </a:pPr>
            <a:endParaRPr lang="ro-RO" sz="4000" dirty="0">
              <a:solidFill>
                <a:srgbClr val="5A0606"/>
              </a:solidFill>
              <a:latin typeface="Times New Roman" pitchFamily="18" charset="0"/>
              <a:cs typeface="Times New Roman" pitchFamily="18" charset="0"/>
            </a:endParaRPr>
          </a:p>
          <a:p>
            <a:pPr marL="533400" lvl="1" indent="-533400" algn="just" eaLnBrk="1" fontAlgn="auto" hangingPunct="1">
              <a:spcAft>
                <a:spcPts val="0"/>
              </a:spcAft>
              <a:buClr>
                <a:schemeClr val="accent1"/>
              </a:buClr>
              <a:buSzPct val="65000"/>
              <a:buFont typeface="Wingdings" pitchFamily="2" charset="2"/>
              <a:buChar char="Ø"/>
              <a:defRPr/>
            </a:pPr>
            <a:endParaRPr lang="ro-RO" sz="3200" dirty="0" smtClean="0">
              <a:solidFill>
                <a:schemeClr val="tx2">
                  <a:lumMod val="75000"/>
                </a:schemeClr>
              </a:solidFill>
              <a:latin typeface="Times New Roman" pitchFamily="18" charset="0"/>
              <a:cs typeface="Times New Roman" pitchFamily="18" charset="0"/>
            </a:endParaRPr>
          </a:p>
          <a:p>
            <a:pPr algn="just" eaLnBrk="1" fontAlgn="auto" hangingPunct="1">
              <a:spcAft>
                <a:spcPts val="0"/>
              </a:spcAft>
              <a:buClr>
                <a:schemeClr val="tx2">
                  <a:lumMod val="75000"/>
                </a:schemeClr>
              </a:buClr>
              <a:defRPr/>
            </a:pPr>
            <a:endParaRPr lang="en-US" sz="1700" dirty="0">
              <a:solidFill>
                <a:schemeClr val="tx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381000" y="381000"/>
            <a:ext cx="8229600" cy="553998"/>
          </a:xfrm>
          <a:prstGeom prst="rect">
            <a:avLst/>
          </a:prstGeom>
          <a:noFill/>
          <a:ln w="9525">
            <a:noFill/>
            <a:miter lim="800000"/>
            <a:headEnd/>
            <a:tailEnd/>
          </a:ln>
        </p:spPr>
        <p:txBody>
          <a:bodyPr>
            <a:spAutoFit/>
          </a:bodyPr>
          <a:lstStyle/>
          <a:p>
            <a:pPr algn="ctr">
              <a:defRPr/>
            </a:pPr>
            <a:r>
              <a:rPr lang="ro-RO" sz="3000" b="1" dirty="0">
                <a:effectLst>
                  <a:outerShdw blurRad="38100" dist="38100" dir="2700000" algn="tl">
                    <a:srgbClr val="000000">
                      <a:alpha val="43137"/>
                    </a:srgbClr>
                  </a:outerShdw>
                </a:effectLst>
                <a:latin typeface="Times New Roman" pitchFamily="18" charset="0"/>
                <a:ea typeface="+mj-ea"/>
                <a:cs typeface="Times New Roman" pitchFamily="18" charset="0"/>
              </a:rPr>
              <a:t>Formarea</a:t>
            </a:r>
            <a:r>
              <a:rPr lang="ro-RO" sz="2400" b="1" dirty="0"/>
              <a:t> </a:t>
            </a:r>
            <a:r>
              <a:rPr lang="ro-RO" sz="3000" b="1" dirty="0" smtClean="0">
                <a:effectLst>
                  <a:outerShdw blurRad="38100" dist="38100" dir="2700000" algn="tl">
                    <a:srgbClr val="000000">
                      <a:alpha val="43137"/>
                    </a:srgbClr>
                  </a:outerShdw>
                </a:effectLst>
                <a:latin typeface="Times New Roman" pitchFamily="18" charset="0"/>
                <a:ea typeface="+mj-ea"/>
                <a:cs typeface="Times New Roman" pitchFamily="18" charset="0"/>
              </a:rPr>
              <a:t>componentei UAT(</a:t>
            </a:r>
            <a:r>
              <a:rPr lang="ro-RO" sz="2000" dirty="0" smtClean="0">
                <a:effectLst>
                  <a:outerShdw blurRad="38100" dist="38100" dir="2700000" algn="tl">
                    <a:srgbClr val="000000">
                      <a:alpha val="43137"/>
                    </a:srgbClr>
                  </a:outerShdw>
                </a:effectLst>
                <a:latin typeface="Times New Roman" pitchFamily="18" charset="0"/>
                <a:ea typeface="+mj-ea"/>
                <a:cs typeface="Times New Roman" pitchFamily="18" charset="0"/>
              </a:rPr>
              <a:t>raionale/municipale</a:t>
            </a:r>
            <a:r>
              <a:rPr lang="ro-RO" sz="3000" b="1" dirty="0" smtClean="0">
                <a:effectLst>
                  <a:outerShdw blurRad="38100" dist="38100" dir="2700000" algn="tl">
                    <a:srgbClr val="000000">
                      <a:alpha val="43137"/>
                    </a:srgbClr>
                  </a:outerShdw>
                </a:effectLst>
                <a:latin typeface="Times New Roman" pitchFamily="18" charset="0"/>
                <a:ea typeface="+mj-ea"/>
                <a:cs typeface="Times New Roman" pitchFamily="18" charset="0"/>
              </a:rPr>
              <a:t>)</a:t>
            </a:r>
            <a:endParaRPr lang="en-US" sz="3000" b="1" dirty="0">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19459" name="Rectangle 5"/>
          <p:cNvSpPr>
            <a:spLocks noChangeArrowheads="1"/>
          </p:cNvSpPr>
          <p:nvPr/>
        </p:nvSpPr>
        <p:spPr bwMode="auto">
          <a:xfrm>
            <a:off x="457200" y="1066800"/>
            <a:ext cx="8458200" cy="4832092"/>
          </a:xfrm>
          <a:prstGeom prst="rect">
            <a:avLst/>
          </a:prstGeom>
          <a:noFill/>
          <a:ln w="9525">
            <a:noFill/>
            <a:miter lim="800000"/>
            <a:headEnd/>
            <a:tailEnd/>
          </a:ln>
        </p:spPr>
        <p:txBody>
          <a:bodyPr>
            <a:spAutoFit/>
          </a:bodyPr>
          <a:lstStyle/>
          <a:p>
            <a:pPr algn="just">
              <a:lnSpc>
                <a:spcPct val="140000"/>
              </a:lnSpc>
              <a:buFont typeface="Wingdings" pitchFamily="2" charset="2"/>
              <a:buChar char="Ø"/>
            </a:pPr>
            <a:r>
              <a:rPr lang="ro-RO" altLang="en-US" sz="2200" dirty="0">
                <a:latin typeface="Times New Roman" pitchFamily="18" charset="0"/>
                <a:cs typeface="Times New Roman" pitchFamily="18" charset="0"/>
              </a:rPr>
              <a:t> </a:t>
            </a:r>
            <a:r>
              <a:rPr lang="ro-RO" altLang="en-US" sz="2200" dirty="0">
                <a:solidFill>
                  <a:srgbClr val="5A0606"/>
                </a:solidFill>
                <a:latin typeface="Times New Roman" pitchFamily="18" charset="0"/>
                <a:cs typeface="Times New Roman" pitchFamily="18" charset="0"/>
              </a:rPr>
              <a:t>Economia formată din diferența numărului de elevi ponderați luată în   calcul de MF şi celor real finanţaţi de raion la o dată anume </a:t>
            </a:r>
            <a:r>
              <a:rPr lang="ro-RO" altLang="en-US" sz="2200" b="1" dirty="0">
                <a:solidFill>
                  <a:srgbClr val="5A0606"/>
                </a:solidFill>
                <a:latin typeface="Times New Roman" pitchFamily="18" charset="0"/>
                <a:cs typeface="Times New Roman" pitchFamily="18" charset="0"/>
              </a:rPr>
              <a:t>(A)</a:t>
            </a:r>
            <a:r>
              <a:rPr lang="en-US" altLang="en-US" sz="2200" dirty="0">
                <a:solidFill>
                  <a:srgbClr val="5A0606"/>
                </a:solidFill>
                <a:latin typeface="Times New Roman" pitchFamily="18" charset="0"/>
                <a:cs typeface="Times New Roman" pitchFamily="18" charset="0"/>
              </a:rPr>
              <a:t>;</a:t>
            </a:r>
            <a:endParaRPr lang="ro-RO" altLang="en-US" sz="2200" dirty="0">
              <a:solidFill>
                <a:srgbClr val="5A0606"/>
              </a:solidFill>
              <a:latin typeface="Times New Roman" pitchFamily="18" charset="0"/>
              <a:cs typeface="Times New Roman" pitchFamily="18" charset="0"/>
            </a:endParaRPr>
          </a:p>
          <a:p>
            <a:pPr algn="just">
              <a:lnSpc>
                <a:spcPct val="140000"/>
              </a:lnSpc>
              <a:buFont typeface="Wingdings" pitchFamily="2" charset="2"/>
              <a:buChar char="Ø"/>
            </a:pPr>
            <a:r>
              <a:rPr lang="ro-RO" altLang="en-US" sz="2200" dirty="0">
                <a:solidFill>
                  <a:srgbClr val="5A0606"/>
                </a:solidFill>
                <a:latin typeface="Times New Roman" pitchFamily="18" charset="0"/>
                <a:cs typeface="Times New Roman" pitchFamily="18" charset="0"/>
              </a:rPr>
              <a:t> Economia formată din diferența dintre numărul de instituții la situația din 01octombrie </a:t>
            </a:r>
            <a:r>
              <a:rPr lang="ro-RO" altLang="en-US" sz="2200" b="1" dirty="0">
                <a:solidFill>
                  <a:srgbClr val="5A0606"/>
                </a:solidFill>
                <a:latin typeface="Times New Roman" pitchFamily="18" charset="0"/>
                <a:cs typeface="Times New Roman" pitchFamily="18" charset="0"/>
              </a:rPr>
              <a:t>2007 </a:t>
            </a:r>
            <a:r>
              <a:rPr lang="ro-RO" altLang="en-US" sz="2200" dirty="0">
                <a:solidFill>
                  <a:srgbClr val="5A0606"/>
                </a:solidFill>
                <a:latin typeface="Times New Roman" pitchFamily="18" charset="0"/>
                <a:cs typeface="Times New Roman" pitchFamily="18" charset="0"/>
              </a:rPr>
              <a:t>și celor real finanţate la o dată anume </a:t>
            </a:r>
            <a:r>
              <a:rPr lang="ro-RO" altLang="en-US" sz="2200" b="1" dirty="0">
                <a:solidFill>
                  <a:srgbClr val="5A0606"/>
                </a:solidFill>
                <a:latin typeface="Times New Roman" pitchFamily="18" charset="0"/>
                <a:cs typeface="Times New Roman" pitchFamily="18" charset="0"/>
              </a:rPr>
              <a:t>(B)</a:t>
            </a:r>
            <a:r>
              <a:rPr lang="en-US" altLang="en-US" sz="2200" dirty="0">
                <a:solidFill>
                  <a:srgbClr val="5A0606"/>
                </a:solidFill>
                <a:latin typeface="Times New Roman" pitchFamily="18" charset="0"/>
                <a:cs typeface="Times New Roman" pitchFamily="18" charset="0"/>
              </a:rPr>
              <a:t>;</a:t>
            </a:r>
            <a:endParaRPr lang="ro-RO" altLang="en-US" sz="2200" dirty="0">
              <a:solidFill>
                <a:srgbClr val="5A0606"/>
              </a:solidFill>
              <a:latin typeface="Times New Roman" pitchFamily="18" charset="0"/>
              <a:cs typeface="Times New Roman" pitchFamily="18" charset="0"/>
            </a:endParaRPr>
          </a:p>
          <a:p>
            <a:pPr algn="just">
              <a:lnSpc>
                <a:spcPct val="140000"/>
              </a:lnSpc>
              <a:buFont typeface="Wingdings" pitchFamily="2" charset="2"/>
              <a:buChar char="Ø"/>
            </a:pPr>
            <a:r>
              <a:rPr lang="ro-RO" altLang="en-US" sz="2200" dirty="0">
                <a:solidFill>
                  <a:srgbClr val="5A0606"/>
                </a:solidFill>
                <a:latin typeface="Times New Roman" pitchFamily="18" charset="0"/>
                <a:cs typeface="Times New Roman" pitchFamily="18" charset="0"/>
              </a:rPr>
              <a:t> Economia formată ca urmare a calculării alocațiilor pentru instituțiile mici în comparație cu transferurile calculate de Ministerul Finanțelor</a:t>
            </a:r>
            <a:r>
              <a:rPr lang="en-US" altLang="en-US" sz="2200" dirty="0">
                <a:solidFill>
                  <a:srgbClr val="5A0606"/>
                </a:solidFill>
                <a:latin typeface="Times New Roman" pitchFamily="18" charset="0"/>
                <a:cs typeface="Times New Roman" pitchFamily="18" charset="0"/>
              </a:rPr>
              <a:t>;</a:t>
            </a:r>
            <a:endParaRPr lang="ro-RO" altLang="en-US" sz="2200" dirty="0">
              <a:solidFill>
                <a:srgbClr val="5A0606"/>
              </a:solidFill>
              <a:latin typeface="Times New Roman" pitchFamily="18" charset="0"/>
              <a:cs typeface="Times New Roman" pitchFamily="18" charset="0"/>
            </a:endParaRPr>
          </a:p>
          <a:p>
            <a:pPr algn="just">
              <a:lnSpc>
                <a:spcPct val="140000"/>
              </a:lnSpc>
              <a:buFont typeface="Wingdings" pitchFamily="2" charset="2"/>
              <a:buChar char="Ø"/>
            </a:pPr>
            <a:r>
              <a:rPr lang="ro-RO" altLang="en-US" sz="2200" dirty="0">
                <a:solidFill>
                  <a:srgbClr val="5A0606"/>
                </a:solidFill>
                <a:latin typeface="Times New Roman" pitchFamily="18" charset="0"/>
                <a:cs typeface="Times New Roman" pitchFamily="18" charset="0"/>
              </a:rPr>
              <a:t> </a:t>
            </a:r>
            <a:r>
              <a:rPr lang="ro-RO" altLang="en-US" sz="2200" b="1" i="1" dirty="0">
                <a:solidFill>
                  <a:srgbClr val="5A0606"/>
                </a:solidFill>
                <a:latin typeface="Times New Roman" pitchFamily="18" charset="0"/>
                <a:cs typeface="Times New Roman" pitchFamily="18" charset="0"/>
              </a:rPr>
              <a:t>Mijloace centralizate în mărime de maxim </a:t>
            </a:r>
            <a:r>
              <a:rPr lang="ro-RO" altLang="en-US" sz="2200" b="1" i="1" dirty="0" smtClean="0">
                <a:solidFill>
                  <a:srgbClr val="5A0606"/>
                </a:solidFill>
                <a:latin typeface="Times New Roman" pitchFamily="18" charset="0"/>
                <a:cs typeface="Times New Roman" pitchFamily="18" charset="0"/>
              </a:rPr>
              <a:t>3% </a:t>
            </a:r>
            <a:r>
              <a:rPr lang="ro-RO" altLang="en-US" sz="2200" b="1" i="1" dirty="0">
                <a:solidFill>
                  <a:srgbClr val="5A0606"/>
                </a:solidFill>
                <a:latin typeface="Times New Roman" pitchFamily="18" charset="0"/>
                <a:cs typeface="Times New Roman" pitchFamily="18" charset="0"/>
              </a:rPr>
              <a:t>din volumul transferurilor categoriale</a:t>
            </a:r>
            <a:r>
              <a:rPr lang="ro-RO" altLang="en-US" sz="2200" b="1" i="1" dirty="0" smtClean="0">
                <a:solidFill>
                  <a:srgbClr val="5A0606"/>
                </a:solidFill>
                <a:latin typeface="Times New Roman" pitchFamily="18" charset="0"/>
                <a:cs typeface="Times New Roman" pitchFamily="18" charset="0"/>
              </a:rPr>
              <a:t>;</a:t>
            </a:r>
          </a:p>
          <a:p>
            <a:pPr algn="just">
              <a:lnSpc>
                <a:spcPct val="140000"/>
              </a:lnSpc>
              <a:buFont typeface="Wingdings" pitchFamily="2" charset="2"/>
              <a:buChar char="Ø"/>
            </a:pPr>
            <a:r>
              <a:rPr lang="ro-RO" altLang="en-US" sz="2200" b="1" i="1" dirty="0" smtClean="0">
                <a:solidFill>
                  <a:srgbClr val="5A0606"/>
                </a:solidFill>
                <a:latin typeface="Times New Roman" pitchFamily="18" charset="0"/>
                <a:cs typeface="Times New Roman" pitchFamily="18" charset="0"/>
              </a:rPr>
              <a:t>Soldul mijloacelor financiare din transferurile categoriale înregistrate la finele anului bugetar </a:t>
            </a:r>
            <a:r>
              <a:rPr lang="en-US" altLang="en-US" sz="2200" b="1" i="1" dirty="0" smtClean="0">
                <a:solidFill>
                  <a:srgbClr val="5A0606"/>
                </a:solidFill>
                <a:latin typeface="Times New Roman" pitchFamily="18" charset="0"/>
                <a:cs typeface="Times New Roman" pitchFamily="18" charset="0"/>
              </a:rPr>
              <a:t>(</a:t>
            </a:r>
            <a:r>
              <a:rPr lang="en-US" altLang="en-US" sz="2200" b="1" i="1" dirty="0" err="1" smtClean="0">
                <a:solidFill>
                  <a:srgbClr val="5A0606"/>
                </a:solidFill>
                <a:latin typeface="Times New Roman" pitchFamily="18" charset="0"/>
                <a:cs typeface="Times New Roman" pitchFamily="18" charset="0"/>
              </a:rPr>
              <a:t>sume</a:t>
            </a:r>
            <a:r>
              <a:rPr lang="en-US" altLang="en-US" sz="2200" b="1" i="1" dirty="0" smtClean="0">
                <a:solidFill>
                  <a:srgbClr val="5A0606"/>
                </a:solidFill>
                <a:latin typeface="Times New Roman" pitchFamily="18" charset="0"/>
                <a:cs typeface="Times New Roman" pitchFamily="18" charset="0"/>
              </a:rPr>
              <a:t> </a:t>
            </a:r>
            <a:r>
              <a:rPr lang="en-US" altLang="en-US" sz="2200" b="1" i="1" dirty="0" err="1" smtClean="0">
                <a:solidFill>
                  <a:srgbClr val="5A0606"/>
                </a:solidFill>
                <a:latin typeface="Times New Roman" pitchFamily="18" charset="0"/>
                <a:cs typeface="Times New Roman" pitchFamily="18" charset="0"/>
              </a:rPr>
              <a:t>tranzitorii</a:t>
            </a:r>
            <a:r>
              <a:rPr lang="en-US" altLang="en-US" sz="2200" b="1" i="1" dirty="0" smtClean="0">
                <a:solidFill>
                  <a:srgbClr val="5A0606"/>
                </a:solidFill>
                <a:latin typeface="Times New Roman" pitchFamily="18" charset="0"/>
                <a:cs typeface="Times New Roman" pitchFamily="18" charset="0"/>
              </a:rPr>
              <a:t>)</a:t>
            </a:r>
            <a:r>
              <a:rPr lang="ro-RO" altLang="en-US" sz="2200" b="1" i="1" dirty="0" smtClean="0">
                <a:solidFill>
                  <a:srgbClr val="5A0606"/>
                </a:solidFill>
                <a:latin typeface="Times New Roman" pitchFamily="18" charset="0"/>
                <a:cs typeface="Times New Roman" pitchFamily="18" charset="0"/>
              </a:rPr>
              <a:t>.</a:t>
            </a:r>
            <a:endParaRPr lang="ro-RO" altLang="en-US" sz="2200" b="1" i="1" dirty="0">
              <a:solidFill>
                <a:srgbClr val="5A0606"/>
              </a:solidFill>
              <a:latin typeface="Times New Roman" pitchFamily="18" charset="0"/>
              <a:cs typeface="Times New Roman" pitchFamily="18" charset="0"/>
            </a:endParaRPr>
          </a:p>
        </p:txBody>
      </p:sp>
      <p:pic>
        <p:nvPicPr>
          <p:cNvPr id="6" name="Рисунок 8" descr="images (5).jpg"/>
          <p:cNvPicPr>
            <a:picLocks noChangeAspect="1"/>
          </p:cNvPicPr>
          <p:nvPr/>
        </p:nvPicPr>
        <p:blipFill>
          <a:blip r:embed="rId2" cstate="print"/>
          <a:stretch>
            <a:fillRect/>
          </a:stretch>
        </p:blipFill>
        <p:spPr>
          <a:xfrm>
            <a:off x="5029200" y="5638800"/>
            <a:ext cx="4114800" cy="914400"/>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 descr="coins.png"/>
          <p:cNvPicPr>
            <a:picLocks noChangeAspect="1"/>
          </p:cNvPicPr>
          <p:nvPr/>
        </p:nvPicPr>
        <p:blipFill>
          <a:blip r:embed="rId2" cstate="print"/>
          <a:srcRect/>
          <a:stretch>
            <a:fillRect/>
          </a:stretch>
        </p:blipFill>
        <p:spPr bwMode="auto">
          <a:xfrm>
            <a:off x="6934200" y="5334000"/>
            <a:ext cx="2133600" cy="1387475"/>
          </a:xfrm>
          <a:prstGeom prst="rect">
            <a:avLst/>
          </a:prstGeom>
          <a:noFill/>
          <a:ln w="9525">
            <a:noFill/>
            <a:miter lim="800000"/>
            <a:headEnd/>
            <a:tailEnd/>
          </a:ln>
        </p:spPr>
      </p:pic>
      <p:sp>
        <p:nvSpPr>
          <p:cNvPr id="9219" name="Title 1"/>
          <p:cNvSpPr>
            <a:spLocks noGrp="1"/>
          </p:cNvSpPr>
          <p:nvPr>
            <p:ph type="title"/>
          </p:nvPr>
        </p:nvSpPr>
        <p:spPr>
          <a:xfrm>
            <a:off x="4419600" y="5291138"/>
            <a:ext cx="3962400" cy="338137"/>
          </a:xfrm>
        </p:spPr>
        <p:txBody>
          <a:bodyPr/>
          <a:lstStyle/>
          <a:p>
            <a:pPr eaLnBrk="1" hangingPunct="1"/>
            <a:r>
              <a:rPr lang="en-US" smtClean="0"/>
              <a:t>	</a:t>
            </a:r>
          </a:p>
        </p:txBody>
      </p:sp>
      <p:sp>
        <p:nvSpPr>
          <p:cNvPr id="5" name="Скругленный прямоугольник 4"/>
          <p:cNvSpPr/>
          <p:nvPr/>
        </p:nvSpPr>
        <p:spPr>
          <a:xfrm>
            <a:off x="685800" y="685800"/>
            <a:ext cx="2057400" cy="46482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ro-RO" sz="3200" b="1" dirty="0" smtClean="0">
                <a:solidFill>
                  <a:schemeClr val="tx1"/>
                </a:solidFill>
                <a:latin typeface="Times New Roman" pitchFamily="18" charset="0"/>
                <a:cs typeface="Times New Roman" pitchFamily="18" charset="0"/>
              </a:rPr>
              <a:t>Finanţarea în bază de cost standard per elev, </a:t>
            </a:r>
            <a:r>
              <a:rPr lang="ro-RO" sz="3200" b="1" dirty="0">
                <a:solidFill>
                  <a:schemeClr val="tx1"/>
                </a:solidFill>
                <a:latin typeface="Times New Roman" pitchFamily="18" charset="0"/>
                <a:cs typeface="Times New Roman" pitchFamily="18" charset="0"/>
              </a:rPr>
              <a:t>are ca scop</a:t>
            </a:r>
            <a:r>
              <a:rPr lang="en-US" sz="3200" b="1" dirty="0">
                <a:solidFill>
                  <a:schemeClr val="tx1"/>
                </a:solidFill>
                <a:latin typeface="Times New Roman" pitchFamily="18" charset="0"/>
                <a:cs typeface="Times New Roman" pitchFamily="18" charset="0"/>
              </a:rPr>
              <a:t>:</a:t>
            </a:r>
            <a:endParaRPr lang="ru-RU" sz="3200" dirty="0">
              <a:solidFill>
                <a:schemeClr val="tx1"/>
              </a:solidFill>
              <a:latin typeface="Times New Roman" pitchFamily="18" charset="0"/>
              <a:cs typeface="Times New Roman" pitchFamily="18" charset="0"/>
            </a:endParaRPr>
          </a:p>
        </p:txBody>
      </p:sp>
      <p:sp>
        <p:nvSpPr>
          <p:cNvPr id="14" name="Скругленный прямоугольник 13"/>
          <p:cNvSpPr/>
          <p:nvPr/>
        </p:nvSpPr>
        <p:spPr>
          <a:xfrm>
            <a:off x="3276600" y="785794"/>
            <a:ext cx="5638800" cy="857256"/>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o-RO" sz="1600" b="1" dirty="0">
                <a:solidFill>
                  <a:schemeClr val="tx1"/>
                </a:solidFill>
                <a:latin typeface="Times New Roman" pitchFamily="18" charset="0"/>
                <a:cs typeface="Times New Roman" pitchFamily="18" charset="0"/>
              </a:rPr>
              <a:t>Sporirea echilibrării cheltuielilor pentru un elev</a:t>
            </a:r>
          </a:p>
        </p:txBody>
      </p:sp>
      <p:sp>
        <p:nvSpPr>
          <p:cNvPr id="15" name="Скругленный прямоугольник 14"/>
          <p:cNvSpPr/>
          <p:nvPr/>
        </p:nvSpPr>
        <p:spPr>
          <a:xfrm>
            <a:off x="3302330" y="1857364"/>
            <a:ext cx="5638800" cy="78581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o-RO" sz="1600" b="1" dirty="0">
                <a:solidFill>
                  <a:schemeClr val="tx1"/>
                </a:solidFill>
                <a:latin typeface="Times New Roman" pitchFamily="18" charset="0"/>
                <a:cs typeface="Times New Roman" pitchFamily="18" charset="0"/>
              </a:rPr>
              <a:t>Sporirea eficientizării cheltuielilor publice</a:t>
            </a:r>
          </a:p>
        </p:txBody>
      </p:sp>
      <p:sp>
        <p:nvSpPr>
          <p:cNvPr id="16" name="Скругленный прямоугольник 15"/>
          <p:cNvSpPr/>
          <p:nvPr/>
        </p:nvSpPr>
        <p:spPr>
          <a:xfrm>
            <a:off x="3276600" y="2857496"/>
            <a:ext cx="5638800" cy="71438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o-RO" sz="1600" b="1" dirty="0">
                <a:solidFill>
                  <a:schemeClr val="tx1"/>
                </a:solidFill>
                <a:latin typeface="Times New Roman" pitchFamily="18" charset="0"/>
                <a:cs typeface="Times New Roman" pitchFamily="18" charset="0"/>
              </a:rPr>
              <a:t>Simplificarea şi fortificarea posibilităţilor de prognozare a procesului de formare a bugetelor</a:t>
            </a:r>
          </a:p>
        </p:txBody>
      </p:sp>
      <p:sp>
        <p:nvSpPr>
          <p:cNvPr id="17" name="Скругленный прямоугольник 16"/>
          <p:cNvSpPr/>
          <p:nvPr/>
        </p:nvSpPr>
        <p:spPr>
          <a:xfrm>
            <a:off x="3276600" y="3714752"/>
            <a:ext cx="5638800" cy="57150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o-RO" sz="1600" b="1" dirty="0">
                <a:solidFill>
                  <a:schemeClr val="tx1"/>
                </a:solidFill>
                <a:latin typeface="Times New Roman" pitchFamily="18" charset="0"/>
                <a:cs typeface="Times New Roman" pitchFamily="18" charset="0"/>
              </a:rPr>
              <a:t>Creşterea transparenţei în finanţarea şcolilor</a:t>
            </a:r>
          </a:p>
        </p:txBody>
      </p:sp>
      <p:sp>
        <p:nvSpPr>
          <p:cNvPr id="20" name="Скругленный прямоугольник 19"/>
          <p:cNvSpPr/>
          <p:nvPr/>
        </p:nvSpPr>
        <p:spPr>
          <a:xfrm>
            <a:off x="3276600" y="4500570"/>
            <a:ext cx="5638800" cy="83343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o-RO" sz="1600" b="1" dirty="0">
                <a:solidFill>
                  <a:schemeClr val="tx1"/>
                </a:solidFill>
                <a:latin typeface="Times New Roman" pitchFamily="18" charset="0"/>
                <a:cs typeface="Times New Roman" pitchFamily="18" charset="0"/>
              </a:rPr>
              <a:t>Extinderea autonomiei şcolare (distribuirea şi utilizarea resurselor financiare, angajarea şi destituirea personalului non-didactic)</a:t>
            </a:r>
          </a:p>
        </p:txBody>
      </p:sp>
      <p:sp>
        <p:nvSpPr>
          <p:cNvPr id="22" name="Нашивка 21"/>
          <p:cNvSpPr/>
          <p:nvPr/>
        </p:nvSpPr>
        <p:spPr>
          <a:xfrm>
            <a:off x="2857488" y="1214422"/>
            <a:ext cx="214314" cy="285752"/>
          </a:xfrm>
          <a:prstGeom prst="chevron">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23" name="Нашивка 22"/>
          <p:cNvSpPr/>
          <p:nvPr/>
        </p:nvSpPr>
        <p:spPr>
          <a:xfrm>
            <a:off x="2928926" y="2000240"/>
            <a:ext cx="195274" cy="357190"/>
          </a:xfrm>
          <a:prstGeom prst="chevron">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24" name="Нашивка 23"/>
          <p:cNvSpPr/>
          <p:nvPr/>
        </p:nvSpPr>
        <p:spPr>
          <a:xfrm>
            <a:off x="2895600" y="3276600"/>
            <a:ext cx="228600" cy="228600"/>
          </a:xfrm>
          <a:prstGeom prst="chevron">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25" name="Нашивка 24"/>
          <p:cNvSpPr/>
          <p:nvPr/>
        </p:nvSpPr>
        <p:spPr>
          <a:xfrm>
            <a:off x="2895600" y="4038600"/>
            <a:ext cx="228600" cy="228600"/>
          </a:xfrm>
          <a:prstGeom prst="chevron">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26" name="Нашивка 25"/>
          <p:cNvSpPr/>
          <p:nvPr/>
        </p:nvSpPr>
        <p:spPr>
          <a:xfrm>
            <a:off x="2895600" y="4800600"/>
            <a:ext cx="228600" cy="228600"/>
          </a:xfrm>
          <a:prstGeom prst="chevron">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343400" y="8686800"/>
            <a:ext cx="3657600" cy="990600"/>
          </a:xfrm>
        </p:spPr>
        <p:txBody>
          <a:bodyPr/>
          <a:lstStyle/>
          <a:p>
            <a:endParaRPr lang="en-US" dirty="0"/>
          </a:p>
        </p:txBody>
      </p:sp>
      <p:sp>
        <p:nvSpPr>
          <p:cNvPr id="5" name="Rectangle 4"/>
          <p:cNvSpPr/>
          <p:nvPr/>
        </p:nvSpPr>
        <p:spPr>
          <a:xfrm>
            <a:off x="762000" y="609600"/>
            <a:ext cx="8153400" cy="830997"/>
          </a:xfrm>
          <a:prstGeom prst="rect">
            <a:avLst/>
          </a:prstGeom>
        </p:spPr>
        <p:txBody>
          <a:bodyPr wrap="square">
            <a:spAutoFit/>
          </a:bodyPr>
          <a:lstStyle/>
          <a:p>
            <a:pPr algn="just"/>
            <a:r>
              <a:rPr lang="ro-RO" sz="2400" i="1" dirty="0" smtClean="0">
                <a:latin typeface="+mj-lt"/>
              </a:rPr>
              <a:t>Anexa 2.</a:t>
            </a:r>
            <a:r>
              <a:rPr lang="ro-RO" sz="2400" b="1" dirty="0" smtClean="0">
                <a:latin typeface="+mj-lt"/>
              </a:rPr>
              <a:t> Regulamentul privind r</a:t>
            </a:r>
            <a:r>
              <a:rPr lang="vi-VN" sz="2400" b="1" dirty="0" smtClean="0">
                <a:latin typeface="+mj-lt"/>
              </a:rPr>
              <a:t>epartizarea </a:t>
            </a:r>
            <a:r>
              <a:rPr lang="vi-VN" sz="2400" b="1" dirty="0">
                <a:latin typeface="+mj-lt"/>
              </a:rPr>
              <a:t>și utilizarea mijloacelor financiare din componenta </a:t>
            </a:r>
            <a:r>
              <a:rPr lang="ro-RO" sz="2400" b="1" dirty="0">
                <a:latin typeface="+mj-lt"/>
              </a:rPr>
              <a:t>UAT </a:t>
            </a:r>
            <a:endParaRPr lang="vi-VN" sz="2400" b="1" dirty="0">
              <a:latin typeface="+mj-lt"/>
            </a:endParaRPr>
          </a:p>
        </p:txBody>
      </p:sp>
      <p:sp>
        <p:nvSpPr>
          <p:cNvPr id="3" name="Rectangle 2"/>
          <p:cNvSpPr/>
          <p:nvPr/>
        </p:nvSpPr>
        <p:spPr>
          <a:xfrm>
            <a:off x="304800" y="1524000"/>
            <a:ext cx="8610600" cy="4493538"/>
          </a:xfrm>
          <a:prstGeom prst="rect">
            <a:avLst/>
          </a:prstGeom>
        </p:spPr>
        <p:txBody>
          <a:bodyPr wrap="square">
            <a:spAutoFit/>
          </a:bodyPr>
          <a:lstStyle/>
          <a:p>
            <a:pPr lvl="0" algn="just">
              <a:buFont typeface="Wingdings" pitchFamily="2" charset="2"/>
              <a:buChar char="Ø"/>
            </a:pPr>
            <a:r>
              <a:rPr lang="ro-RO" altLang="en-US" sz="2200" dirty="0">
                <a:solidFill>
                  <a:srgbClr val="5A0606"/>
                </a:solidFill>
                <a:effectLst>
                  <a:outerShdw blurRad="38100" dist="38100" dir="2700000" algn="tl">
                    <a:srgbClr val="000000">
                      <a:alpha val="43137"/>
                    </a:srgbClr>
                  </a:outerShdw>
                </a:effectLst>
              </a:rPr>
              <a:t>se repartizează  instituțiilor </a:t>
            </a:r>
            <a:r>
              <a:rPr lang="en-US" altLang="en-US" sz="2200" dirty="0">
                <a:solidFill>
                  <a:srgbClr val="5A0606"/>
                </a:solidFill>
                <a:effectLst>
                  <a:outerShdw blurRad="38100" dist="38100" dir="2700000" algn="tl">
                    <a:srgbClr val="000000">
                      <a:alpha val="43137"/>
                    </a:srgbClr>
                  </a:outerShdw>
                </a:effectLst>
              </a:rPr>
              <a:t>de</a:t>
            </a:r>
            <a:r>
              <a:rPr lang="ro-RO" altLang="en-US" sz="2200" dirty="0">
                <a:solidFill>
                  <a:srgbClr val="5A0606"/>
                </a:solidFill>
                <a:effectLst>
                  <a:outerShdw blurRad="38100" dist="38100" dir="2700000" algn="tl">
                    <a:srgbClr val="000000">
                      <a:alpha val="43137"/>
                    </a:srgbClr>
                  </a:outerShdw>
                </a:effectLst>
              </a:rPr>
              <a:t> învățămînt, cu excepția </a:t>
            </a:r>
            <a:r>
              <a:rPr lang="en-US" altLang="en-US" sz="2200" dirty="0" err="1">
                <a:solidFill>
                  <a:srgbClr val="5A0606"/>
                </a:solidFill>
                <a:effectLst>
                  <a:outerShdw blurRad="38100" dist="38100" dir="2700000" algn="tl">
                    <a:srgbClr val="000000">
                      <a:alpha val="43137"/>
                    </a:srgbClr>
                  </a:outerShdw>
                </a:effectLst>
              </a:rPr>
              <a:t>gimnaziilor</a:t>
            </a:r>
            <a:r>
              <a:rPr lang="ro-RO" altLang="en-US" sz="2200" dirty="0">
                <a:solidFill>
                  <a:srgbClr val="5A0606"/>
                </a:solidFill>
                <a:effectLst>
                  <a:outerShdw blurRad="38100" dist="38100" dir="2700000" algn="tl">
                    <a:srgbClr val="000000">
                      <a:alpha val="43137"/>
                    </a:srgbClr>
                  </a:outerShdw>
                </a:effectLst>
              </a:rPr>
              <a:t> mici,</a:t>
            </a:r>
            <a:r>
              <a:rPr lang="en-US" altLang="en-US" sz="2200" dirty="0">
                <a:solidFill>
                  <a:srgbClr val="5A0606"/>
                </a:solidFill>
                <a:effectLst>
                  <a:outerShdw blurRad="38100" dist="38100" dir="2700000" algn="tl">
                    <a:srgbClr val="000000">
                      <a:alpha val="43137"/>
                    </a:srgbClr>
                  </a:outerShdw>
                </a:effectLst>
              </a:rPr>
              <a:t> </a:t>
            </a:r>
            <a:r>
              <a:rPr lang="ro-RO" altLang="en-US" sz="2200" dirty="0">
                <a:solidFill>
                  <a:srgbClr val="5A0606"/>
                </a:solidFill>
                <a:effectLst>
                  <a:outerShdw blurRad="38100" dist="38100" dir="2700000" algn="tl">
                    <a:srgbClr val="000000">
                      <a:alpha val="43137"/>
                    </a:srgbClr>
                  </a:outerShdw>
                </a:effectLst>
              </a:rPr>
              <a:t>și sunt destinate pentru</a:t>
            </a:r>
            <a:r>
              <a:rPr lang="en-US" altLang="en-US" sz="2200" dirty="0">
                <a:solidFill>
                  <a:srgbClr val="5A0606"/>
                </a:solidFill>
                <a:effectLst>
                  <a:outerShdw blurRad="38100" dist="38100" dir="2700000" algn="tl">
                    <a:srgbClr val="000000">
                      <a:alpha val="43137"/>
                    </a:srgbClr>
                  </a:outerShdw>
                </a:effectLst>
              </a:rPr>
              <a:t>:</a:t>
            </a:r>
            <a:endParaRPr lang="ro-RO" altLang="en-US" sz="2200" dirty="0">
              <a:solidFill>
                <a:srgbClr val="5A0606"/>
              </a:solidFill>
              <a:effectLst>
                <a:outerShdw blurRad="38100" dist="38100" dir="2700000" algn="tl">
                  <a:srgbClr val="000000">
                    <a:alpha val="43137"/>
                  </a:srgbClr>
                </a:outerShdw>
              </a:effectLst>
            </a:endParaRPr>
          </a:p>
          <a:p>
            <a:pPr lvl="0" algn="just"/>
            <a:endParaRPr lang="ro-RO" altLang="en-US" sz="2200" b="1" i="1" dirty="0">
              <a:solidFill>
                <a:srgbClr val="5A0606"/>
              </a:solidFill>
            </a:endParaRPr>
          </a:p>
          <a:p>
            <a:pPr marL="342900" lvl="0" indent="-342900" algn="just">
              <a:buFont typeface="Wingdings" panose="05000000000000000000" pitchFamily="2" charset="2"/>
              <a:buChar char="§"/>
            </a:pPr>
            <a:r>
              <a:rPr lang="ro-RO" altLang="en-US" sz="2000" dirty="0" smtClean="0">
                <a:solidFill>
                  <a:srgbClr val="5A0606"/>
                </a:solidFill>
              </a:rPr>
              <a:t>Acoperirea </a:t>
            </a:r>
            <a:r>
              <a:rPr lang="ro-RO" altLang="en-US" sz="2000" dirty="0">
                <a:solidFill>
                  <a:srgbClr val="5A0606"/>
                </a:solidFill>
              </a:rPr>
              <a:t>cheltuielilor de transport </a:t>
            </a:r>
            <a:r>
              <a:rPr lang="en-US" altLang="en-US" sz="2000" dirty="0">
                <a:solidFill>
                  <a:srgbClr val="5A0606"/>
                </a:solidFill>
              </a:rPr>
              <a:t>a </a:t>
            </a:r>
            <a:r>
              <a:rPr lang="en-US" altLang="en-US" sz="2000" dirty="0" err="1">
                <a:solidFill>
                  <a:srgbClr val="5A0606"/>
                </a:solidFill>
              </a:rPr>
              <a:t>elevilor</a:t>
            </a:r>
            <a:r>
              <a:rPr lang="en-US" altLang="en-US" sz="2000" dirty="0">
                <a:solidFill>
                  <a:srgbClr val="5A0606"/>
                </a:solidFill>
              </a:rPr>
              <a:t> </a:t>
            </a:r>
            <a:r>
              <a:rPr lang="ro-RO" altLang="en-US" sz="2000" dirty="0">
                <a:solidFill>
                  <a:srgbClr val="5A0606"/>
                </a:solidFill>
              </a:rPr>
              <a:t>(20% din valoarea parametrului A</a:t>
            </a:r>
            <a:r>
              <a:rPr lang="en-US" altLang="en-US" sz="2000" dirty="0">
                <a:solidFill>
                  <a:srgbClr val="5A0606"/>
                </a:solidFill>
              </a:rPr>
              <a:t> </a:t>
            </a:r>
            <a:r>
              <a:rPr lang="en-US" altLang="en-US" sz="2000" dirty="0" err="1">
                <a:solidFill>
                  <a:srgbClr val="5A0606"/>
                </a:solidFill>
              </a:rPr>
              <a:t>sau</a:t>
            </a:r>
            <a:r>
              <a:rPr lang="en-US" altLang="en-US" sz="2000" dirty="0">
                <a:solidFill>
                  <a:srgbClr val="5A0606"/>
                </a:solidFill>
              </a:rPr>
              <a:t> conform </a:t>
            </a:r>
            <a:r>
              <a:rPr lang="en-US" altLang="en-US" sz="2000" dirty="0" err="1">
                <a:solidFill>
                  <a:srgbClr val="5A0606"/>
                </a:solidFill>
              </a:rPr>
              <a:t>cheltuielilor</a:t>
            </a:r>
            <a:r>
              <a:rPr lang="en-US" altLang="en-US" sz="2000" dirty="0">
                <a:solidFill>
                  <a:srgbClr val="5A0606"/>
                </a:solidFill>
              </a:rPr>
              <a:t> </a:t>
            </a:r>
            <a:r>
              <a:rPr lang="ro-RO" altLang="en-US" sz="2000" dirty="0" smtClean="0">
                <a:solidFill>
                  <a:srgbClr val="5A0606"/>
                </a:solidFill>
              </a:rPr>
              <a:t> efective)</a:t>
            </a:r>
            <a:r>
              <a:rPr lang="en-US" altLang="en-US" sz="2000" dirty="0" smtClean="0">
                <a:solidFill>
                  <a:srgbClr val="5A0606"/>
                </a:solidFill>
              </a:rPr>
              <a:t>;</a:t>
            </a:r>
            <a:endParaRPr lang="ro-RO" altLang="en-US" sz="2000" dirty="0" smtClean="0">
              <a:solidFill>
                <a:srgbClr val="5A0606"/>
              </a:solidFill>
            </a:endParaRPr>
          </a:p>
          <a:p>
            <a:pPr lvl="0" algn="just"/>
            <a:endParaRPr lang="ro-RO" altLang="en-US" sz="2000" dirty="0">
              <a:solidFill>
                <a:srgbClr val="5A0606"/>
              </a:solidFill>
            </a:endParaRPr>
          </a:p>
          <a:p>
            <a:pPr lvl="0" algn="just">
              <a:buFont typeface="Wingdings" pitchFamily="2" charset="2"/>
              <a:buChar char="§"/>
            </a:pPr>
            <a:r>
              <a:rPr lang="ro-RO" altLang="en-US" sz="2000" dirty="0">
                <a:solidFill>
                  <a:srgbClr val="5A0606"/>
                </a:solidFill>
              </a:rPr>
              <a:t>  </a:t>
            </a:r>
            <a:r>
              <a:rPr lang="en-US" altLang="en-US" sz="2000" dirty="0" err="1" smtClean="0">
                <a:solidFill>
                  <a:srgbClr val="5A0606"/>
                </a:solidFill>
              </a:rPr>
              <a:t>Caza</a:t>
            </a:r>
            <a:r>
              <a:rPr lang="ro-RO" altLang="en-US" sz="2000" dirty="0" smtClean="0">
                <a:solidFill>
                  <a:srgbClr val="5A0606"/>
                </a:solidFill>
              </a:rPr>
              <a:t>rea</a:t>
            </a:r>
            <a:r>
              <a:rPr lang="en-US" altLang="en-US" sz="2000" dirty="0" smtClean="0">
                <a:solidFill>
                  <a:srgbClr val="5A0606"/>
                </a:solidFill>
              </a:rPr>
              <a:t> </a:t>
            </a:r>
            <a:r>
              <a:rPr lang="en-US" altLang="en-US" sz="2000" dirty="0" err="1" smtClean="0">
                <a:solidFill>
                  <a:srgbClr val="5A0606"/>
                </a:solidFill>
              </a:rPr>
              <a:t>elev</a:t>
            </a:r>
            <a:r>
              <a:rPr lang="ro-RO" altLang="en-US" sz="2000" dirty="0">
                <a:solidFill>
                  <a:srgbClr val="5A0606"/>
                </a:solidFill>
              </a:rPr>
              <a:t>ilor în cămin (100% din valoarea parametrului  A</a:t>
            </a:r>
            <a:r>
              <a:rPr lang="ro-RO" altLang="en-US" sz="2000" i="1" dirty="0">
                <a:solidFill>
                  <a:srgbClr val="5A0606"/>
                </a:solidFill>
              </a:rPr>
              <a:t>)</a:t>
            </a:r>
            <a:r>
              <a:rPr lang="en-US" altLang="en-US" sz="2000" i="1" dirty="0" smtClean="0">
                <a:solidFill>
                  <a:srgbClr val="5A0606"/>
                </a:solidFill>
              </a:rPr>
              <a:t>;</a:t>
            </a:r>
            <a:endParaRPr lang="ro-RO" altLang="en-US" sz="2000" i="1" dirty="0" smtClean="0">
              <a:solidFill>
                <a:srgbClr val="5A0606"/>
              </a:solidFill>
            </a:endParaRPr>
          </a:p>
          <a:p>
            <a:pPr lvl="0" algn="just"/>
            <a:endParaRPr lang="ro-RO" altLang="en-US" sz="2000" i="1" dirty="0" smtClean="0">
              <a:solidFill>
                <a:srgbClr val="5A0606"/>
              </a:solidFill>
            </a:endParaRPr>
          </a:p>
          <a:p>
            <a:pPr lvl="0" algn="just">
              <a:buFont typeface="Wingdings" pitchFamily="2" charset="2"/>
              <a:buChar char="§"/>
            </a:pPr>
            <a:r>
              <a:rPr lang="ro-RO" altLang="en-US" sz="2000" i="1" dirty="0" smtClean="0">
                <a:solidFill>
                  <a:srgbClr val="5A0606"/>
                </a:solidFill>
              </a:rPr>
              <a:t>   </a:t>
            </a:r>
            <a:r>
              <a:rPr lang="en-US" altLang="en-US" sz="2000" dirty="0" err="1" smtClean="0">
                <a:solidFill>
                  <a:srgbClr val="5A0606"/>
                </a:solidFill>
              </a:rPr>
              <a:t>Acoperirea</a:t>
            </a:r>
            <a:r>
              <a:rPr lang="en-US" altLang="en-US" sz="2000" dirty="0" smtClean="0">
                <a:solidFill>
                  <a:srgbClr val="5A0606"/>
                </a:solidFill>
              </a:rPr>
              <a:t> </a:t>
            </a:r>
            <a:r>
              <a:rPr lang="en-US" altLang="en-US" sz="2000" dirty="0" err="1">
                <a:solidFill>
                  <a:srgbClr val="5A0606"/>
                </a:solidFill>
              </a:rPr>
              <a:t>necesit</a:t>
            </a:r>
            <a:r>
              <a:rPr lang="ro-RO" altLang="en-US" sz="2000" dirty="0">
                <a:solidFill>
                  <a:srgbClr val="5A0606"/>
                </a:solidFill>
              </a:rPr>
              <a:t>ăților școlilor mici care nu pot fi inchise;</a:t>
            </a:r>
          </a:p>
          <a:p>
            <a:pPr lvl="0" algn="just"/>
            <a:endParaRPr lang="ro-RO" altLang="en-US" sz="2000" i="1" dirty="0">
              <a:solidFill>
                <a:srgbClr val="5A0606"/>
              </a:solidFill>
            </a:endParaRPr>
          </a:p>
          <a:p>
            <a:pPr lvl="0" algn="just">
              <a:buFont typeface="Wingdings" pitchFamily="2" charset="2"/>
              <a:buChar char="§"/>
            </a:pPr>
            <a:r>
              <a:rPr lang="ro-RO" altLang="en-US" sz="2000" i="1" dirty="0">
                <a:solidFill>
                  <a:srgbClr val="5A0606"/>
                </a:solidFill>
              </a:rPr>
              <a:t> </a:t>
            </a:r>
            <a:r>
              <a:rPr lang="en-US" altLang="en-US" sz="2000" i="1" dirty="0" smtClean="0">
                <a:solidFill>
                  <a:srgbClr val="5A0606"/>
                </a:solidFill>
              </a:rPr>
              <a:t> </a:t>
            </a:r>
            <a:r>
              <a:rPr lang="ro-RO" altLang="en-US" sz="2000" b="1" i="1" dirty="0" smtClean="0">
                <a:solidFill>
                  <a:srgbClr val="5A0606"/>
                </a:solidFill>
              </a:rPr>
              <a:t>Acoperirea </a:t>
            </a:r>
            <a:r>
              <a:rPr lang="en-US" altLang="en-US" sz="2000" b="1" i="1" dirty="0" err="1">
                <a:solidFill>
                  <a:srgbClr val="5A0606"/>
                </a:solidFill>
              </a:rPr>
              <a:t>necesit</a:t>
            </a:r>
            <a:r>
              <a:rPr lang="ro-RO" altLang="en-US" sz="2000" b="1" i="1" dirty="0">
                <a:solidFill>
                  <a:srgbClr val="5A0606"/>
                </a:solidFill>
              </a:rPr>
              <a:t>ăților  școlilor  primare, primare/grădinițe mici </a:t>
            </a:r>
            <a:r>
              <a:rPr lang="en-US" altLang="en-US" sz="2000" b="1" i="1" dirty="0" smtClean="0">
                <a:solidFill>
                  <a:srgbClr val="5A0606"/>
                </a:solidFill>
              </a:rPr>
              <a:t>;</a:t>
            </a:r>
          </a:p>
          <a:p>
            <a:pPr lvl="0" algn="just"/>
            <a:endParaRPr lang="en-US" altLang="en-US" sz="2000" i="1" dirty="0">
              <a:solidFill>
                <a:srgbClr val="5A0606"/>
              </a:solidFill>
            </a:endParaRPr>
          </a:p>
          <a:p>
            <a:pPr lvl="0" algn="just">
              <a:buFont typeface="Wingdings" pitchFamily="2" charset="2"/>
              <a:buChar char="§"/>
            </a:pPr>
            <a:r>
              <a:rPr lang="ro-RO" altLang="en-US" sz="2000" i="1" dirty="0" smtClean="0">
                <a:solidFill>
                  <a:srgbClr val="5A0606"/>
                </a:solidFill>
              </a:rPr>
              <a:t>  </a:t>
            </a:r>
            <a:r>
              <a:rPr lang="ro-RO" altLang="en-US" sz="2000" b="1" i="1" dirty="0" smtClean="0">
                <a:solidFill>
                  <a:srgbClr val="5A0606"/>
                </a:solidFill>
              </a:rPr>
              <a:t>Reparații capitale și procurarea mijloacelor fixe.</a:t>
            </a:r>
            <a:endParaRPr lang="ru-RU" altLang="en-US" sz="2000" b="1" i="1" dirty="0">
              <a:solidFill>
                <a:srgbClr val="5A0606"/>
              </a:solidFill>
            </a:endParaRPr>
          </a:p>
          <a:p>
            <a:pPr lvl="0" algn="ctr"/>
            <a:endParaRPr lang="en-US" sz="2000" dirty="0">
              <a:solidFill>
                <a:srgbClr val="5A0606"/>
              </a:solidFill>
            </a:endParaRPr>
          </a:p>
        </p:txBody>
      </p:sp>
    </p:spTree>
    <p:extLst>
      <p:ext uri="{BB962C8B-B14F-4D97-AF65-F5344CB8AC3E}">
        <p14:creationId xmlns="" xmlns:p14="http://schemas.microsoft.com/office/powerpoint/2010/main" val="3631669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3400" y="1219200"/>
            <a:ext cx="8001000" cy="4343400"/>
          </a:xfrm>
        </p:spPr>
        <p:txBody>
          <a:bodyPr>
            <a:noAutofit/>
          </a:bodyPr>
          <a:lstStyle/>
          <a:p>
            <a:pPr algn="just">
              <a:lnSpc>
                <a:spcPct val="100000"/>
              </a:lnSpc>
            </a:pPr>
            <a:r>
              <a:rPr lang="ro-RO" sz="2400" b="1" dirty="0" smtClean="0">
                <a:solidFill>
                  <a:schemeClr val="tx1"/>
                </a:solidFill>
                <a:latin typeface="Times New Roman" panose="02020603050405020304" pitchFamily="18" charset="0"/>
                <a:cs typeface="Times New Roman" panose="02020603050405020304" pitchFamily="18" charset="0"/>
              </a:rPr>
              <a:t>Repartizarea soldurilor bănești înregistrate în componenta UAT  pentru utilizare în anul următor după cum urmează</a:t>
            </a:r>
            <a:r>
              <a:rPr lang="en-US" sz="2400" b="1" dirty="0" smtClean="0">
                <a:solidFill>
                  <a:schemeClr val="tx1"/>
                </a:solidFill>
                <a:latin typeface="Times New Roman" panose="02020603050405020304" pitchFamily="18" charset="0"/>
                <a:cs typeface="Times New Roman" panose="02020603050405020304" pitchFamily="18" charset="0"/>
              </a:rPr>
              <a:t>:</a:t>
            </a:r>
          </a:p>
          <a:p>
            <a:pPr algn="just"/>
            <a:endParaRPr lang="ro-RO" sz="2000" b="1" i="1" dirty="0" smtClean="0">
              <a:solidFill>
                <a:srgbClr val="5A0606"/>
              </a:solidFill>
              <a:latin typeface="Times New Roman" panose="02020603050405020304" pitchFamily="18" charset="0"/>
              <a:cs typeface="Times New Roman" panose="02020603050405020304" pitchFamily="18" charset="0"/>
            </a:endParaRPr>
          </a:p>
          <a:p>
            <a:pPr marL="342900" indent="-342900" algn="just">
              <a:lnSpc>
                <a:spcPct val="100000"/>
              </a:lnSpc>
              <a:buFont typeface="Wingdings" panose="05000000000000000000" pitchFamily="2" charset="2"/>
              <a:buChar char="Ø"/>
            </a:pPr>
            <a:r>
              <a:rPr lang="ro-RO" sz="2000" b="1" i="1" dirty="0" smtClean="0">
                <a:solidFill>
                  <a:srgbClr val="5A0606"/>
                </a:solidFill>
                <a:latin typeface="Times New Roman" panose="02020603050405020304" pitchFamily="18" charset="0"/>
                <a:cs typeface="Times New Roman" panose="02020603050405020304" pitchFamily="18" charset="0"/>
              </a:rPr>
              <a:t>Soldurile bănești înregistrate de instituțiile de învățămînt vor fi restabilite acelorași insituții în următorul an bugetar</a:t>
            </a:r>
            <a:r>
              <a:rPr lang="en-US" sz="2000" b="1" i="1" dirty="0" smtClean="0">
                <a:solidFill>
                  <a:srgbClr val="5A0606"/>
                </a:solidFill>
                <a:latin typeface="Times New Roman" panose="02020603050405020304" pitchFamily="18" charset="0"/>
                <a:cs typeface="Times New Roman" panose="02020603050405020304" pitchFamily="18" charset="0"/>
              </a:rPr>
              <a:t>;</a:t>
            </a:r>
            <a:endParaRPr lang="ro-RO" sz="2000" b="1" i="1" dirty="0" smtClean="0">
              <a:solidFill>
                <a:srgbClr val="5A0606"/>
              </a:solidFill>
              <a:latin typeface="Times New Roman" panose="02020603050405020304" pitchFamily="18" charset="0"/>
              <a:cs typeface="Times New Roman" panose="02020603050405020304" pitchFamily="18" charset="0"/>
            </a:endParaRPr>
          </a:p>
          <a:p>
            <a:pPr algn="just"/>
            <a:endParaRPr lang="ro-RO" sz="2000" b="1" i="1" dirty="0" smtClean="0">
              <a:solidFill>
                <a:srgbClr val="5A0606"/>
              </a:solidFill>
              <a:latin typeface="Times New Roman" panose="02020603050405020304" pitchFamily="18" charset="0"/>
              <a:cs typeface="Times New Roman" panose="02020603050405020304" pitchFamily="18" charset="0"/>
            </a:endParaRPr>
          </a:p>
          <a:p>
            <a:pPr marL="342900" indent="-342900" algn="just">
              <a:lnSpc>
                <a:spcPct val="100000"/>
              </a:lnSpc>
              <a:buFont typeface="Wingdings" panose="05000000000000000000" pitchFamily="2" charset="2"/>
              <a:buChar char="Ø"/>
            </a:pPr>
            <a:r>
              <a:rPr lang="vi-VN" sz="2000" b="1" i="1" dirty="0" smtClean="0">
                <a:solidFill>
                  <a:srgbClr val="5A0606"/>
                </a:solidFill>
                <a:latin typeface="Times New Roman" panose="02020603050405020304" pitchFamily="18" charset="0"/>
                <a:cs typeface="Times New Roman" panose="02020603050405020304" pitchFamily="18" charset="0"/>
              </a:rPr>
              <a:t>Soldurile bănești</a:t>
            </a:r>
            <a:r>
              <a:rPr lang="ro-RO" sz="2000" b="1" i="1" dirty="0" smtClean="0">
                <a:solidFill>
                  <a:srgbClr val="5A0606"/>
                </a:solidFill>
                <a:latin typeface="Times New Roman" panose="02020603050405020304" pitchFamily="18" charset="0"/>
                <a:cs typeface="Times New Roman" panose="02020603050405020304" pitchFamily="18" charset="0"/>
              </a:rPr>
              <a:t> înregistrate la componenta UAT se vor repartiza și utiliza în corespundere cu prevederile  pct.5 din Regulamentul respectiv (Anexa 2)</a:t>
            </a:r>
            <a:r>
              <a:rPr lang="en-US" sz="2000" b="1" i="1" dirty="0">
                <a:solidFill>
                  <a:srgbClr val="5A0606"/>
                </a:solidFill>
                <a:latin typeface="Times New Roman" panose="02020603050405020304" pitchFamily="18" charset="0"/>
                <a:cs typeface="Times New Roman" panose="02020603050405020304" pitchFamily="18" charset="0"/>
              </a:rPr>
              <a:t>;</a:t>
            </a:r>
            <a:endParaRPr lang="ro-RO" sz="2000" b="1" i="1" dirty="0" smtClean="0">
              <a:solidFill>
                <a:srgbClr val="5A0606"/>
              </a:solidFill>
              <a:latin typeface="Times New Roman" panose="02020603050405020304" pitchFamily="18" charset="0"/>
              <a:cs typeface="Times New Roman" panose="02020603050405020304" pitchFamily="18" charset="0"/>
            </a:endParaRPr>
          </a:p>
          <a:p>
            <a:pPr algn="just"/>
            <a:endParaRPr lang="ro-RO" sz="2000" b="1" i="1" dirty="0">
              <a:solidFill>
                <a:srgbClr val="5A0606"/>
              </a:solidFill>
              <a:latin typeface="Times New Roman" panose="02020603050405020304" pitchFamily="18" charset="0"/>
              <a:cs typeface="Times New Roman" panose="02020603050405020304" pitchFamily="18" charset="0"/>
            </a:endParaRPr>
          </a:p>
          <a:p>
            <a:pPr marL="342900" indent="-342900" algn="just">
              <a:lnSpc>
                <a:spcPct val="110000"/>
              </a:lnSpc>
              <a:buFont typeface="Wingdings" panose="05000000000000000000" pitchFamily="2" charset="2"/>
              <a:buChar char="Ø"/>
            </a:pPr>
            <a:r>
              <a:rPr lang="vi-VN" sz="2000" b="1" i="1" dirty="0">
                <a:solidFill>
                  <a:srgbClr val="5A0606"/>
                </a:solidFill>
                <a:latin typeface="Times New Roman" panose="02020603050405020304" pitchFamily="18" charset="0"/>
                <a:cs typeface="Times New Roman" panose="02020603050405020304" pitchFamily="18" charset="0"/>
              </a:rPr>
              <a:t>Soldurile </a:t>
            </a:r>
            <a:r>
              <a:rPr lang="vi-VN" sz="2000" b="1" i="1" dirty="0" smtClean="0">
                <a:solidFill>
                  <a:srgbClr val="5A0606"/>
                </a:solidFill>
                <a:latin typeface="Times New Roman" panose="02020603050405020304" pitchFamily="18" charset="0"/>
                <a:cs typeface="Times New Roman" panose="02020603050405020304" pitchFamily="18" charset="0"/>
              </a:rPr>
              <a:t>bănești</a:t>
            </a:r>
            <a:r>
              <a:rPr lang="ro-RO" sz="2000" b="1" i="1" dirty="0" smtClean="0">
                <a:solidFill>
                  <a:srgbClr val="5A0606"/>
                </a:solidFill>
                <a:latin typeface="Times New Roman" panose="02020603050405020304" pitchFamily="18" charset="0"/>
                <a:cs typeface="Times New Roman" panose="02020603050405020304" pitchFamily="18" charset="0"/>
              </a:rPr>
              <a:t> înregistrate la Fondul EI vor restabilite și utilizate conform Regulamentului respectiv (anexa 3)</a:t>
            </a:r>
            <a:r>
              <a:rPr lang="en-US" sz="2000" b="1" i="1" dirty="0" smtClean="0">
                <a:solidFill>
                  <a:srgbClr val="5A0606"/>
                </a:solidFill>
                <a:latin typeface="Times New Roman" panose="02020603050405020304" pitchFamily="18" charset="0"/>
                <a:cs typeface="Times New Roman" panose="02020603050405020304" pitchFamily="18" charset="0"/>
              </a:rPr>
              <a:t>.</a:t>
            </a:r>
            <a:endParaRPr lang="ro-RO" sz="2000" b="1" i="1" dirty="0">
              <a:solidFill>
                <a:srgbClr val="5A0606"/>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9407937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419600" y="7848599"/>
            <a:ext cx="3962400" cy="45719"/>
          </a:xfrm>
        </p:spPr>
        <p:txBody>
          <a:bodyPr/>
          <a:lstStyle/>
          <a:p>
            <a:endParaRPr lang="en-US" dirty="0"/>
          </a:p>
        </p:txBody>
      </p:sp>
      <p:sp>
        <p:nvSpPr>
          <p:cNvPr id="4" name="Text Placeholder 3"/>
          <p:cNvSpPr>
            <a:spLocks noGrp="1"/>
          </p:cNvSpPr>
          <p:nvPr>
            <p:ph type="body" sz="half" idx="2"/>
          </p:nvPr>
        </p:nvSpPr>
        <p:spPr>
          <a:xfrm>
            <a:off x="4419600" y="7848600"/>
            <a:ext cx="3962400" cy="76200"/>
          </a:xfrm>
        </p:spPr>
        <p:txBody>
          <a:bodyPr>
            <a:normAutofit fontScale="25000" lnSpcReduction="20000"/>
          </a:bodyPr>
          <a:lstStyle/>
          <a:p>
            <a:endParaRPr lang="en-US" dirty="0"/>
          </a:p>
        </p:txBody>
      </p:sp>
      <p:sp>
        <p:nvSpPr>
          <p:cNvPr id="5" name="Rectangle 4"/>
          <p:cNvSpPr/>
          <p:nvPr/>
        </p:nvSpPr>
        <p:spPr>
          <a:xfrm>
            <a:off x="838200" y="533400"/>
            <a:ext cx="7772400" cy="830997"/>
          </a:xfrm>
          <a:prstGeom prst="rect">
            <a:avLst/>
          </a:prstGeom>
        </p:spPr>
        <p:txBody>
          <a:bodyPr wrap="square">
            <a:spAutoFit/>
          </a:bodyPr>
          <a:lstStyle/>
          <a:p>
            <a:pPr algn="ctr"/>
            <a:r>
              <a:rPr lang="ro-RO" sz="2000" i="1" dirty="0" smtClean="0">
                <a:effectLst>
                  <a:outerShdw blurRad="38100" dist="38100" dir="2700000" algn="tl">
                    <a:srgbClr val="000000">
                      <a:alpha val="43137"/>
                    </a:srgbClr>
                  </a:outerShdw>
                </a:effectLst>
                <a:latin typeface="Arial" charset="0"/>
              </a:rPr>
              <a:t>Anexa 3.</a:t>
            </a:r>
            <a:r>
              <a:rPr lang="ro-RO" sz="2400" b="1" dirty="0" smtClean="0">
                <a:effectLst>
                  <a:outerShdw blurRad="38100" dist="38100" dir="2700000" algn="tl">
                    <a:srgbClr val="000000">
                      <a:alpha val="43137"/>
                    </a:srgbClr>
                  </a:outerShdw>
                </a:effectLst>
                <a:latin typeface="Arial" charset="0"/>
              </a:rPr>
              <a:t> Regulamentul privind  formarea </a:t>
            </a:r>
            <a:r>
              <a:rPr lang="ro-RO" sz="2400" b="1" dirty="0">
                <a:effectLst>
                  <a:outerShdw blurRad="38100" dist="38100" dir="2700000" algn="tl">
                    <a:srgbClr val="000000">
                      <a:alpha val="43137"/>
                    </a:srgbClr>
                  </a:outerShdw>
                </a:effectLst>
                <a:latin typeface="Arial" charset="0"/>
              </a:rPr>
              <a:t>şi utilizarea Fondului pentru serviciile de </a:t>
            </a:r>
            <a:r>
              <a:rPr lang="ro-RO" sz="2400" b="1" dirty="0" smtClean="0">
                <a:effectLst>
                  <a:outerShdw blurRad="38100" dist="38100" dir="2700000" algn="tl">
                    <a:srgbClr val="000000">
                      <a:alpha val="43137"/>
                    </a:srgbClr>
                  </a:outerShdw>
                </a:effectLst>
                <a:latin typeface="Arial" charset="0"/>
              </a:rPr>
              <a:t>E</a:t>
            </a:r>
            <a:r>
              <a:rPr lang="en-US" sz="2400" b="1" dirty="0" err="1" smtClean="0">
                <a:effectLst>
                  <a:outerShdw blurRad="38100" dist="38100" dir="2700000" algn="tl">
                    <a:srgbClr val="000000">
                      <a:alpha val="43137"/>
                    </a:srgbClr>
                  </a:outerShdw>
                </a:effectLst>
                <a:latin typeface="Arial" charset="0"/>
              </a:rPr>
              <a:t>duca</a:t>
            </a:r>
            <a:r>
              <a:rPr lang="ro-RO" sz="2400" b="1" dirty="0" smtClean="0">
                <a:effectLst>
                  <a:outerShdw blurRad="38100" dist="38100" dir="2700000" algn="tl">
                    <a:srgbClr val="000000">
                      <a:alpha val="43137"/>
                    </a:srgbClr>
                  </a:outerShdw>
                </a:effectLst>
                <a:latin typeface="Arial" charset="0"/>
              </a:rPr>
              <a:t>ție Incluzivă </a:t>
            </a:r>
            <a:endParaRPr lang="en-US" sz="2400" dirty="0"/>
          </a:p>
        </p:txBody>
      </p:sp>
      <p:sp>
        <p:nvSpPr>
          <p:cNvPr id="6" name="Rectangle 5"/>
          <p:cNvSpPr/>
          <p:nvPr/>
        </p:nvSpPr>
        <p:spPr>
          <a:xfrm>
            <a:off x="228600" y="1676400"/>
            <a:ext cx="8382000" cy="1200329"/>
          </a:xfrm>
          <a:prstGeom prst="rect">
            <a:avLst/>
          </a:prstGeom>
        </p:spPr>
        <p:txBody>
          <a:bodyPr wrap="square">
            <a:spAutoFit/>
          </a:bodyPr>
          <a:lstStyle/>
          <a:p>
            <a:pPr algn="just">
              <a:buFont typeface="Wingdings" pitchFamily="2" charset="2"/>
              <a:buChar char="Ø"/>
            </a:pPr>
            <a:r>
              <a:rPr lang="ro-RO" sz="2400" dirty="0">
                <a:solidFill>
                  <a:srgbClr val="5A0606"/>
                </a:solidFill>
                <a:latin typeface="Times New Roman" pitchFamily="18" charset="0"/>
                <a:cs typeface="Times New Roman" pitchFamily="18" charset="0"/>
              </a:rPr>
              <a:t>La nivel de </a:t>
            </a:r>
            <a:r>
              <a:rPr lang="ro-RO" sz="2400" dirty="0" smtClean="0">
                <a:solidFill>
                  <a:srgbClr val="5A0606"/>
                </a:solidFill>
                <a:latin typeface="Times New Roman" pitchFamily="18" charset="0"/>
                <a:cs typeface="Times New Roman" pitchFamily="18" charset="0"/>
              </a:rPr>
              <a:t>UAT (raion), </a:t>
            </a:r>
            <a:r>
              <a:rPr lang="ro-RO" sz="2400" dirty="0">
                <a:solidFill>
                  <a:srgbClr val="5A0606"/>
                </a:solidFill>
                <a:latin typeface="Times New Roman" pitchFamily="18" charset="0"/>
                <a:cs typeface="Times New Roman" pitchFamily="18" charset="0"/>
              </a:rPr>
              <a:t>pentru crearea Fondului se concentrează maximum 2% din transferurile categoriale;</a:t>
            </a:r>
          </a:p>
          <a:p>
            <a:pPr algn="just">
              <a:buFont typeface="Wingdings" pitchFamily="2" charset="2"/>
              <a:buChar char="§"/>
            </a:pPr>
            <a:endParaRPr lang="ro-RO" sz="2400" b="1" dirty="0">
              <a:solidFill>
                <a:srgbClr val="5A0606"/>
              </a:solidFill>
            </a:endParaRPr>
          </a:p>
        </p:txBody>
      </p:sp>
      <p:sp>
        <p:nvSpPr>
          <p:cNvPr id="7" name="Rectangle 6"/>
          <p:cNvSpPr/>
          <p:nvPr/>
        </p:nvSpPr>
        <p:spPr>
          <a:xfrm>
            <a:off x="228600" y="3124200"/>
            <a:ext cx="8610600" cy="2308324"/>
          </a:xfrm>
          <a:prstGeom prst="rect">
            <a:avLst/>
          </a:prstGeom>
        </p:spPr>
        <p:txBody>
          <a:bodyPr wrap="square">
            <a:spAutoFit/>
          </a:bodyPr>
          <a:lstStyle/>
          <a:p>
            <a:pPr algn="just">
              <a:buFont typeface="Wingdings" pitchFamily="2" charset="2"/>
              <a:buChar char="Ø"/>
            </a:pPr>
            <a:r>
              <a:rPr lang="ro-RO" sz="2400" b="1" dirty="0">
                <a:solidFill>
                  <a:srgbClr val="5A0606"/>
                </a:solidFill>
                <a:latin typeface="Times New Roman" pitchFamily="18" charset="0"/>
                <a:cs typeface="Times New Roman" pitchFamily="18" charset="0"/>
              </a:rPr>
              <a:t>Mijloacele financiare se repartizează </a:t>
            </a:r>
            <a:r>
              <a:rPr lang="ro-RO" sz="2400" dirty="0">
                <a:solidFill>
                  <a:srgbClr val="5A0606"/>
                </a:solidFill>
                <a:latin typeface="Times New Roman" pitchFamily="18" charset="0"/>
                <a:cs typeface="Times New Roman" pitchFamily="18" charset="0"/>
              </a:rPr>
              <a:t>instituţiilor de învăţămînt unde sunt înmatriculaţi elevi cu CES şi sunt destinate pentru</a:t>
            </a:r>
            <a:r>
              <a:rPr lang="ro-RO" sz="2400" dirty="0" smtClean="0">
                <a:solidFill>
                  <a:srgbClr val="5A0606"/>
                </a:solidFill>
                <a:latin typeface="Times New Roman" pitchFamily="18" charset="0"/>
                <a:cs typeface="Times New Roman" pitchFamily="18" charset="0"/>
              </a:rPr>
              <a:t>:</a:t>
            </a:r>
          </a:p>
          <a:p>
            <a:pPr algn="just"/>
            <a:endParaRPr lang="ro-RO" sz="2400" dirty="0">
              <a:solidFill>
                <a:srgbClr val="5A0606"/>
              </a:solidFill>
              <a:latin typeface="Times New Roman" pitchFamily="18" charset="0"/>
              <a:cs typeface="Times New Roman" pitchFamily="18" charset="0"/>
            </a:endParaRPr>
          </a:p>
          <a:p>
            <a:pPr algn="just">
              <a:buFont typeface="Arial" pitchFamily="34" charset="0"/>
              <a:buChar char="•"/>
            </a:pPr>
            <a:r>
              <a:rPr lang="ro-RO" sz="2400" dirty="0">
                <a:solidFill>
                  <a:srgbClr val="5A0606"/>
                </a:solidFill>
              </a:rPr>
              <a:t> </a:t>
            </a:r>
            <a:r>
              <a:rPr lang="ro-RO" sz="2400" dirty="0" smtClean="0">
                <a:solidFill>
                  <a:srgbClr val="5A0606"/>
                </a:solidFill>
              </a:rPr>
              <a:t>F</a:t>
            </a:r>
            <a:r>
              <a:rPr lang="ro-RO" sz="2400" dirty="0" smtClean="0">
                <a:solidFill>
                  <a:srgbClr val="5A0606"/>
                </a:solidFill>
                <a:latin typeface="Times New Roman" pitchFamily="18" charset="0"/>
                <a:cs typeface="Times New Roman" pitchFamily="18" charset="0"/>
              </a:rPr>
              <a:t>inanţarea </a:t>
            </a:r>
            <a:r>
              <a:rPr lang="ro-RO" sz="2400" dirty="0">
                <a:solidFill>
                  <a:srgbClr val="5A0606"/>
                </a:solidFill>
                <a:latin typeface="Times New Roman" pitchFamily="18" charset="0"/>
                <a:cs typeface="Times New Roman" pitchFamily="18" charset="0"/>
              </a:rPr>
              <a:t>cadrelor didactice de sprijin</a:t>
            </a:r>
            <a:r>
              <a:rPr lang="ro-RO" sz="2400" dirty="0" smtClean="0">
                <a:solidFill>
                  <a:srgbClr val="5A0606"/>
                </a:solidFill>
                <a:latin typeface="Times New Roman" pitchFamily="18" charset="0"/>
                <a:cs typeface="Times New Roman" pitchFamily="18" charset="0"/>
              </a:rPr>
              <a:t>;</a:t>
            </a:r>
            <a:endParaRPr lang="ro-RO" sz="2400" dirty="0">
              <a:solidFill>
                <a:srgbClr val="5A0606"/>
              </a:solidFill>
              <a:latin typeface="Times New Roman" pitchFamily="18" charset="0"/>
              <a:cs typeface="Times New Roman" pitchFamily="18" charset="0"/>
            </a:endParaRPr>
          </a:p>
          <a:p>
            <a:pPr algn="just">
              <a:buFont typeface="Arial" pitchFamily="34" charset="0"/>
              <a:buChar char="•"/>
            </a:pPr>
            <a:r>
              <a:rPr lang="ro-RO" sz="2400" dirty="0">
                <a:solidFill>
                  <a:srgbClr val="5A0606"/>
                </a:solidFill>
                <a:latin typeface="Times New Roman" pitchFamily="18" charset="0"/>
                <a:cs typeface="Times New Roman" pitchFamily="18" charset="0"/>
              </a:rPr>
              <a:t> </a:t>
            </a:r>
            <a:r>
              <a:rPr lang="ro-RO" sz="2400" dirty="0" smtClean="0">
                <a:solidFill>
                  <a:srgbClr val="5A0606"/>
                </a:solidFill>
                <a:latin typeface="Times New Roman" pitchFamily="18" charset="0"/>
                <a:cs typeface="Times New Roman" pitchFamily="18" charset="0"/>
              </a:rPr>
              <a:t>Centrele </a:t>
            </a:r>
            <a:r>
              <a:rPr lang="ro-RO" sz="2400" dirty="0">
                <a:solidFill>
                  <a:srgbClr val="5A0606"/>
                </a:solidFill>
                <a:latin typeface="Times New Roman" pitchFamily="18" charset="0"/>
                <a:cs typeface="Times New Roman" pitchFamily="18" charset="0"/>
              </a:rPr>
              <a:t>de resurse </a:t>
            </a:r>
            <a:r>
              <a:rPr lang="ro-RO" sz="2400" dirty="0" smtClean="0">
                <a:solidFill>
                  <a:srgbClr val="5A0606"/>
                </a:solidFill>
                <a:latin typeface="Times New Roman" pitchFamily="18" charset="0"/>
                <a:cs typeface="Times New Roman" pitchFamily="18" charset="0"/>
              </a:rPr>
              <a:t>pentru </a:t>
            </a:r>
            <a:r>
              <a:rPr lang="ro-RO" sz="2400" dirty="0" smtClean="0">
                <a:solidFill>
                  <a:srgbClr val="5A0606"/>
                </a:solidFill>
              </a:rPr>
              <a:t> </a:t>
            </a:r>
            <a:r>
              <a:rPr lang="ro-RO" sz="2400" dirty="0">
                <a:solidFill>
                  <a:srgbClr val="5A0606"/>
                </a:solidFill>
              </a:rPr>
              <a:t>EI;</a:t>
            </a:r>
          </a:p>
          <a:p>
            <a:pPr algn="just"/>
            <a:endParaRPr lang="ro-RO" sz="2400" dirty="0">
              <a:solidFill>
                <a:srgbClr val="5A0606"/>
              </a:solidFill>
            </a:endParaRPr>
          </a:p>
        </p:txBody>
      </p:sp>
    </p:spTree>
    <p:extLst>
      <p:ext uri="{BB962C8B-B14F-4D97-AF65-F5344CB8AC3E}">
        <p14:creationId xmlns="" xmlns:p14="http://schemas.microsoft.com/office/powerpoint/2010/main" val="1957882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763000" cy="4191000"/>
          </a:xfrm>
        </p:spPr>
        <p:txBody>
          <a:bodyPr/>
          <a:lstStyle/>
          <a:p>
            <a:pPr algn="just"/>
            <a:r>
              <a:rPr lang="vi-VN" sz="2400" dirty="0"/>
              <a:t>Conform </a:t>
            </a:r>
            <a:r>
              <a:rPr lang="vi-VN" sz="2400" dirty="0" smtClean="0"/>
              <a:t>art.11</a:t>
            </a:r>
            <a:r>
              <a:rPr lang="ro-RO" sz="2400" dirty="0" smtClean="0"/>
              <a:t> al.(1)</a:t>
            </a:r>
            <a:r>
              <a:rPr lang="vi-VN" sz="2400" dirty="0" smtClean="0"/>
              <a:t> </a:t>
            </a:r>
            <a:r>
              <a:rPr lang="vi-VN" sz="2400" dirty="0"/>
              <a:t>din Legea privind finanțele publice locale nr.397 din 16.10.2003 începînd cu 01.01.2015 de la bugetul de stat se vor aloca  pentru instituțiile publice de învățămînt  primar și secundar general  transferuri categoriale cu destinație specială</a:t>
            </a:r>
            <a:r>
              <a:rPr lang="vi-VN" sz="2400" dirty="0" smtClean="0"/>
              <a:t>.</a:t>
            </a:r>
            <a:r>
              <a:rPr lang="ro-RO" sz="2400" dirty="0" smtClean="0"/>
              <a:t/>
            </a:r>
            <a:br>
              <a:rPr lang="ro-RO" sz="2400" dirty="0" smtClean="0"/>
            </a:br>
            <a:r>
              <a:rPr lang="vi-VN" sz="2400" dirty="0"/>
              <a:t/>
            </a:r>
            <a:br>
              <a:rPr lang="vi-VN" sz="2400" dirty="0"/>
            </a:br>
            <a:r>
              <a:rPr lang="ro-RO" sz="2400" dirty="0" smtClean="0"/>
              <a:t>Al.2 </a:t>
            </a:r>
            <a:r>
              <a:rPr lang="vi-VN" sz="2400" dirty="0" smtClean="0"/>
              <a:t>Transferurile </a:t>
            </a:r>
            <a:r>
              <a:rPr lang="vi-VN" sz="2400" dirty="0"/>
              <a:t>cu destinaţie specială, </a:t>
            </a:r>
            <a:r>
              <a:rPr lang="vi-VN" sz="2400" dirty="0" smtClean="0"/>
              <a:t> </a:t>
            </a:r>
            <a:r>
              <a:rPr lang="vi-VN" sz="2400" dirty="0"/>
              <a:t>utilizate contrar destinaţiei se virează, pînă la sfîrşitul anului bugetar, în mărimea sumei respective în bugetul de la care au fost primite</a:t>
            </a:r>
            <a:r>
              <a:rPr lang="vi-VN" sz="2400" dirty="0" smtClean="0"/>
              <a:t>. </a:t>
            </a:r>
            <a:endParaRPr lang="en-US" sz="2400" dirty="0"/>
          </a:p>
        </p:txBody>
      </p:sp>
      <p:sp>
        <p:nvSpPr>
          <p:cNvPr id="4" name="Text Placeholder 3"/>
          <p:cNvSpPr>
            <a:spLocks noGrp="1"/>
          </p:cNvSpPr>
          <p:nvPr>
            <p:ph type="body" sz="half" idx="2"/>
          </p:nvPr>
        </p:nvSpPr>
        <p:spPr>
          <a:xfrm>
            <a:off x="6477000" y="7162800"/>
            <a:ext cx="3962400" cy="804862"/>
          </a:xfrm>
        </p:spPr>
        <p:txBody>
          <a:bodyPr/>
          <a:lstStyle/>
          <a:p>
            <a:endParaRPr lang="en-US" dirty="0"/>
          </a:p>
        </p:txBody>
      </p:sp>
    </p:spTree>
    <p:extLst>
      <p:ext uri="{BB962C8B-B14F-4D97-AF65-F5344CB8AC3E}">
        <p14:creationId xmlns="" xmlns:p14="http://schemas.microsoft.com/office/powerpoint/2010/main" val="1727975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9" descr="coins.png"/>
          <p:cNvPicPr>
            <a:picLocks noChangeAspect="1"/>
          </p:cNvPicPr>
          <p:nvPr/>
        </p:nvPicPr>
        <p:blipFill>
          <a:blip r:embed="rId2" cstate="print"/>
          <a:srcRect/>
          <a:stretch>
            <a:fillRect/>
          </a:stretch>
        </p:blipFill>
        <p:spPr bwMode="auto">
          <a:xfrm>
            <a:off x="6934200" y="5334000"/>
            <a:ext cx="2133600" cy="1387475"/>
          </a:xfrm>
          <a:prstGeom prst="rect">
            <a:avLst/>
          </a:prstGeom>
          <a:noFill/>
          <a:ln w="9525">
            <a:noFill/>
            <a:miter lim="800000"/>
            <a:headEnd/>
            <a:tailEnd/>
          </a:ln>
        </p:spPr>
      </p:pic>
      <p:pic>
        <p:nvPicPr>
          <p:cNvPr id="34819" name="Picture Placeholder 4" descr="recycle_wd.png"/>
          <p:cNvPicPr>
            <a:picLocks noGrp="1" noChangeAspect="1"/>
          </p:cNvPicPr>
          <p:nvPr>
            <p:ph type="pic" idx="1"/>
          </p:nvPr>
        </p:nvPicPr>
        <p:blipFill>
          <a:blip r:embed="rId3" cstate="print"/>
          <a:srcRect/>
          <a:stretch>
            <a:fillRect/>
          </a:stretch>
        </p:blipFill>
        <p:spPr>
          <a:xfrm>
            <a:off x="0" y="762000"/>
            <a:ext cx="9144000" cy="4724400"/>
          </a:xfrm>
        </p:spPr>
      </p:pic>
      <p:sp>
        <p:nvSpPr>
          <p:cNvPr id="33796" name="Title 1"/>
          <p:cNvSpPr>
            <a:spLocks noGrp="1"/>
          </p:cNvSpPr>
          <p:nvPr>
            <p:ph type="title"/>
          </p:nvPr>
        </p:nvSpPr>
        <p:spPr>
          <a:xfrm flipV="1">
            <a:off x="4419600" y="8305800"/>
            <a:ext cx="3962400" cy="304800"/>
          </a:xfrm>
        </p:spPr>
        <p:txBody>
          <a:bodyPr/>
          <a:lstStyle/>
          <a:p>
            <a:pPr eaLnBrk="1" hangingPunct="1">
              <a:defRPr/>
            </a:pPr>
            <a:endParaRPr lang="en-US" altLang="en-US" sz="2600" dirty="0" smtClean="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33797" name="Text Placeholder 3"/>
          <p:cNvSpPr>
            <a:spLocks noGrp="1"/>
          </p:cNvSpPr>
          <p:nvPr>
            <p:ph type="body" sz="half" idx="2"/>
          </p:nvPr>
        </p:nvSpPr>
        <p:spPr>
          <a:xfrm>
            <a:off x="1447800" y="152400"/>
            <a:ext cx="5486400" cy="1447800"/>
          </a:xfrm>
        </p:spPr>
        <p:txBody>
          <a:bodyPr/>
          <a:lstStyle/>
          <a:p>
            <a:pPr algn="ctr" eaLnBrk="1" hangingPunct="1">
              <a:defRPr/>
            </a:pPr>
            <a:endParaRPr lang="ro-RO" sz="2800" dirty="0" smtClean="0"/>
          </a:p>
          <a:p>
            <a:pPr algn="ctr" eaLnBrk="1" hangingPunct="1">
              <a:defRPr/>
            </a:pPr>
            <a:r>
              <a:rPr lang="ro-RO" alt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INSTITUŢIA  DE  ÎNVĂŢĂMÎNT</a:t>
            </a:r>
            <a:endParaRPr lang="en-US" alt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5715000" y="4724400"/>
            <a:ext cx="3429000" cy="1981200"/>
          </a:xfrm>
          <a:prstGeom prst="rect">
            <a:avLst/>
          </a:prstGeom>
          <a:noFill/>
          <a:ln w="9525">
            <a:noFill/>
            <a:miter lim="800000"/>
            <a:headEnd/>
            <a:tailEnd/>
          </a:ln>
        </p:spPr>
      </p:pic>
      <p:sp>
        <p:nvSpPr>
          <p:cNvPr id="3" name="Заголовок 2"/>
          <p:cNvSpPr>
            <a:spLocks noGrp="1"/>
          </p:cNvSpPr>
          <p:nvPr>
            <p:ph type="title"/>
          </p:nvPr>
        </p:nvSpPr>
        <p:spPr>
          <a:xfrm>
            <a:off x="838200" y="381000"/>
            <a:ext cx="8001000" cy="914400"/>
          </a:xfrm>
        </p:spPr>
        <p:txBody>
          <a:bodyPr rtlCol="0">
            <a:noAutofit/>
          </a:bodyPr>
          <a:lstStyle/>
          <a:p>
            <a:pPr algn="ctr" eaLnBrk="1" fontAlgn="auto" hangingPunct="1">
              <a:spcAft>
                <a:spcPts val="0"/>
              </a:spcAft>
              <a:defRPr/>
            </a:pPr>
            <a:r>
              <a:rPr lang="ro-RO" sz="2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ro-RO" sz="2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ro-RO" sz="2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ro-RO" sz="2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Baza legislativ - normativă referitor la finanțarea în bază de cost standard per elev</a:t>
            </a:r>
            <a:endParaRPr lang="ru-RU"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244" name="Текст 4"/>
          <p:cNvSpPr>
            <a:spLocks noGrp="1"/>
          </p:cNvSpPr>
          <p:nvPr>
            <p:ph type="body" sz="half" idx="2"/>
          </p:nvPr>
        </p:nvSpPr>
        <p:spPr>
          <a:xfrm>
            <a:off x="457200" y="1371600"/>
            <a:ext cx="8115328" cy="4271978"/>
          </a:xfrm>
        </p:spPr>
        <p:txBody>
          <a:bodyPr>
            <a:normAutofit fontScale="55000" lnSpcReduction="20000"/>
          </a:bodyPr>
          <a:lstStyle/>
          <a:p>
            <a:pPr marL="342900" lvl="1" indent="-342900" algn="just" eaLnBrk="1" hangingPunct="1">
              <a:buClr>
                <a:schemeClr val="accent1"/>
              </a:buClr>
              <a:buSzPct val="65000"/>
              <a:buFont typeface="Wingdings" pitchFamily="2" charset="2"/>
              <a:buChar char="Ø"/>
              <a:defRPr/>
            </a:pPr>
            <a:endParaRPr lang="en-US" sz="1900" b="1" dirty="0" smtClean="0">
              <a:latin typeface="Times New Roman" pitchFamily="18" charset="0"/>
              <a:cs typeface="Times New Roman" pitchFamily="18" charset="0"/>
            </a:endParaRPr>
          </a:p>
          <a:p>
            <a:pPr marL="342900" lvl="1" indent="-342900" algn="just" eaLnBrk="1" hangingPunct="1">
              <a:buClr>
                <a:schemeClr val="accent1"/>
              </a:buClr>
              <a:buSzPct val="65000"/>
              <a:buFont typeface="Wingdings" pitchFamily="2" charset="2"/>
              <a:buChar char="Ø"/>
              <a:defRPr/>
            </a:pPr>
            <a:r>
              <a:rPr lang="en-US" sz="3600" b="1" dirty="0" err="1" smtClean="0">
                <a:solidFill>
                  <a:srgbClr val="5A0606"/>
                </a:solidFill>
                <a:latin typeface="Times New Roman" pitchFamily="18" charset="0"/>
                <a:cs typeface="Times New Roman" pitchFamily="18" charset="0"/>
              </a:rPr>
              <a:t>Codul</a:t>
            </a:r>
            <a:r>
              <a:rPr lang="en-US" sz="3600" b="1" dirty="0" smtClean="0">
                <a:solidFill>
                  <a:srgbClr val="5A0606"/>
                </a:solidFill>
                <a:latin typeface="Times New Roman" pitchFamily="18" charset="0"/>
                <a:cs typeface="Times New Roman" pitchFamily="18" charset="0"/>
              </a:rPr>
              <a:t> </a:t>
            </a:r>
            <a:r>
              <a:rPr lang="en-US" sz="3600" b="1" dirty="0" err="1" smtClean="0">
                <a:solidFill>
                  <a:srgbClr val="5A0606"/>
                </a:solidFill>
                <a:latin typeface="Times New Roman" pitchFamily="18" charset="0"/>
                <a:cs typeface="Times New Roman" pitchFamily="18" charset="0"/>
              </a:rPr>
              <a:t>educa</a:t>
            </a:r>
            <a:r>
              <a:rPr lang="ro-RO" sz="3600" b="1" dirty="0" smtClean="0">
                <a:solidFill>
                  <a:srgbClr val="5A0606"/>
                </a:solidFill>
                <a:latin typeface="Times New Roman" pitchFamily="18" charset="0"/>
                <a:cs typeface="Times New Roman" pitchFamily="18" charset="0"/>
              </a:rPr>
              <a:t>ției al Republicii Moldova;</a:t>
            </a:r>
          </a:p>
          <a:p>
            <a:pPr marL="342900" lvl="1" indent="-342900" algn="just" eaLnBrk="1" hangingPunct="1">
              <a:buClr>
                <a:schemeClr val="accent1"/>
              </a:buClr>
              <a:buSzPct val="65000"/>
              <a:buFont typeface="Arial" charset="0"/>
              <a:buNone/>
              <a:defRPr/>
            </a:pPr>
            <a:endParaRPr lang="ro-RO" sz="3600" b="1" dirty="0" smtClean="0">
              <a:solidFill>
                <a:srgbClr val="5A0606"/>
              </a:solidFill>
              <a:latin typeface="Times New Roman" pitchFamily="18" charset="0"/>
              <a:cs typeface="Times New Roman" pitchFamily="18" charset="0"/>
            </a:endParaRPr>
          </a:p>
          <a:p>
            <a:pPr marL="342900" lvl="1" indent="-342900" algn="just" eaLnBrk="1" hangingPunct="1">
              <a:buClr>
                <a:schemeClr val="accent1"/>
              </a:buClr>
              <a:buSzPct val="65000"/>
              <a:buFont typeface="Wingdings" pitchFamily="2" charset="2"/>
              <a:buChar char="Ø"/>
              <a:defRPr/>
            </a:pPr>
            <a:r>
              <a:rPr lang="ro-RO" sz="3600" b="1" dirty="0" smtClean="0">
                <a:solidFill>
                  <a:srgbClr val="5A0606"/>
                </a:solidFill>
                <a:latin typeface="Times New Roman" pitchFamily="18" charset="0"/>
                <a:cs typeface="Times New Roman" pitchFamily="18" charset="0"/>
              </a:rPr>
              <a:t>Hotărîrea de Guvern </a:t>
            </a:r>
            <a:r>
              <a:rPr lang="en-US" sz="3600" b="1" dirty="0" smtClean="0">
                <a:solidFill>
                  <a:srgbClr val="5A0606"/>
                </a:solidFill>
                <a:latin typeface="Times New Roman" pitchFamily="18" charset="0"/>
                <a:cs typeface="Times New Roman" pitchFamily="18" charset="0"/>
              </a:rPr>
              <a:t>“</a:t>
            </a:r>
            <a:r>
              <a:rPr lang="ro-RO" sz="3600" b="1" dirty="0" smtClean="0">
                <a:solidFill>
                  <a:srgbClr val="5A0606"/>
                </a:solidFill>
                <a:latin typeface="Times New Roman" pitchFamily="18" charset="0"/>
                <a:cs typeface="Times New Roman" pitchFamily="18" charset="0"/>
              </a:rPr>
              <a:t> Privind finanțarea în bază de cost standard per elev a instituțiilor de învățămînt primar și secundar genaral întreținute de autoritățile publice locale de nivelul al doilea</a:t>
            </a:r>
            <a:r>
              <a:rPr lang="en-US" sz="3600" b="1" dirty="0" smtClean="0">
                <a:solidFill>
                  <a:srgbClr val="5A0606"/>
                </a:solidFill>
                <a:latin typeface="Times New Roman" pitchFamily="18" charset="0"/>
                <a:cs typeface="Times New Roman" pitchFamily="18" charset="0"/>
              </a:rPr>
              <a:t>”</a:t>
            </a:r>
            <a:endParaRPr lang="ro-RO" sz="3600" b="1" dirty="0" smtClean="0">
              <a:solidFill>
                <a:srgbClr val="5A0606"/>
              </a:solidFill>
              <a:latin typeface="Times New Roman" pitchFamily="18" charset="0"/>
              <a:cs typeface="Times New Roman" pitchFamily="18" charset="0"/>
            </a:endParaRPr>
          </a:p>
          <a:p>
            <a:pPr marL="342900" lvl="1" indent="-342900" algn="just" eaLnBrk="1" hangingPunct="1">
              <a:buClr>
                <a:schemeClr val="accent1"/>
              </a:buClr>
              <a:buSzPct val="65000"/>
              <a:buFont typeface="Wingdings" pitchFamily="2" charset="2"/>
              <a:buChar char="Ø"/>
              <a:defRPr/>
            </a:pPr>
            <a:endParaRPr lang="ro-RO" sz="3600" b="1" dirty="0" smtClean="0">
              <a:solidFill>
                <a:srgbClr val="5A0606"/>
              </a:solidFill>
              <a:latin typeface="Times New Roman" pitchFamily="18" charset="0"/>
              <a:cs typeface="Times New Roman" pitchFamily="18" charset="0"/>
            </a:endParaRPr>
          </a:p>
          <a:p>
            <a:pPr marL="342900" lvl="1" indent="-342900" algn="just" eaLnBrk="1" hangingPunct="1">
              <a:buClr>
                <a:schemeClr val="accent1"/>
              </a:buClr>
              <a:buSzPct val="65000"/>
              <a:buFont typeface="Wingdings" pitchFamily="2" charset="2"/>
              <a:buChar char="Ø"/>
              <a:defRPr/>
            </a:pPr>
            <a:r>
              <a:rPr lang="ro-RO" sz="3600" b="1" dirty="0" smtClean="0">
                <a:solidFill>
                  <a:srgbClr val="5A0606"/>
                </a:solidFill>
                <a:latin typeface="Times New Roman" pitchFamily="18" charset="0"/>
                <a:cs typeface="Times New Roman" pitchFamily="18" charset="0"/>
              </a:rPr>
              <a:t>Ordinul comun al ME şi MF </a:t>
            </a:r>
            <a:r>
              <a:rPr lang="en-US" sz="3600" b="1" dirty="0" smtClean="0">
                <a:solidFill>
                  <a:srgbClr val="5A0606"/>
                </a:solidFill>
                <a:latin typeface="Times New Roman" pitchFamily="18" charset="0"/>
                <a:cs typeface="Times New Roman" pitchFamily="18" charset="0"/>
              </a:rPr>
              <a:t>nr. 868-131 din 06.10.2012 </a:t>
            </a:r>
            <a:r>
              <a:rPr lang="ro-RO" sz="3600" b="1" dirty="0" smtClean="0">
                <a:solidFill>
                  <a:srgbClr val="5A0606"/>
                </a:solidFill>
                <a:latin typeface="Times New Roman" pitchFamily="18" charset="0"/>
                <a:cs typeface="Times New Roman" pitchFamily="18" charset="0"/>
              </a:rPr>
              <a:t>referitor la suspendarea valabilităţii anexelor nr.1 şi nr.2  din ordinul nr. 542/108 din 2</a:t>
            </a:r>
            <a:r>
              <a:rPr lang="en-US" sz="3600" b="1" dirty="0" smtClean="0">
                <a:solidFill>
                  <a:srgbClr val="5A0606"/>
                </a:solidFill>
                <a:latin typeface="Times New Roman" pitchFamily="18" charset="0"/>
                <a:cs typeface="Times New Roman" pitchFamily="18" charset="0"/>
              </a:rPr>
              <a:t>1</a:t>
            </a:r>
            <a:r>
              <a:rPr lang="ro-RO" sz="3600" b="1" dirty="0" smtClean="0">
                <a:solidFill>
                  <a:srgbClr val="5A0606"/>
                </a:solidFill>
                <a:latin typeface="Times New Roman" pitchFamily="18" charset="0"/>
                <a:cs typeface="Times New Roman" pitchFamily="18" charset="0"/>
              </a:rPr>
              <a:t>.08.199</a:t>
            </a:r>
            <a:r>
              <a:rPr lang="en-US" sz="3600" b="1" dirty="0" smtClean="0">
                <a:solidFill>
                  <a:srgbClr val="5A0606"/>
                </a:solidFill>
                <a:latin typeface="Times New Roman" pitchFamily="18" charset="0"/>
                <a:cs typeface="Times New Roman" pitchFamily="18" charset="0"/>
              </a:rPr>
              <a:t>9</a:t>
            </a:r>
            <a:r>
              <a:rPr lang="ro-RO" sz="3600" b="1" dirty="0" smtClean="0">
                <a:solidFill>
                  <a:srgbClr val="5A0606"/>
                </a:solidFill>
                <a:latin typeface="Times New Roman" pitchFamily="18" charset="0"/>
                <a:cs typeface="Times New Roman" pitchFamily="18" charset="0"/>
              </a:rPr>
              <a:t> “Cu privire la statele titulare provizorii ale instituţiilor de învăţămînt preuniversitar”;</a:t>
            </a:r>
          </a:p>
          <a:p>
            <a:pPr marL="342900" lvl="1" indent="-342900" algn="just" eaLnBrk="1" hangingPunct="1">
              <a:buClr>
                <a:schemeClr val="accent1"/>
              </a:buClr>
              <a:buSzPct val="65000"/>
              <a:buFont typeface="Wingdings" pitchFamily="2" charset="2"/>
              <a:buChar char="Ø"/>
              <a:defRPr/>
            </a:pPr>
            <a:endParaRPr lang="ro-RO" sz="3600" b="1" dirty="0" smtClean="0">
              <a:solidFill>
                <a:srgbClr val="5A0606"/>
              </a:solidFill>
              <a:latin typeface="Times New Roman" pitchFamily="18" charset="0"/>
              <a:cs typeface="Times New Roman" pitchFamily="18" charset="0"/>
            </a:endParaRPr>
          </a:p>
          <a:p>
            <a:pPr marL="342900" indent="-342900" eaLnBrk="1" hangingPunct="1">
              <a:buFont typeface="Wingdings" panose="05000000000000000000" pitchFamily="2" charset="2"/>
              <a:buChar char="Ø"/>
              <a:defRPr/>
            </a:pPr>
            <a:r>
              <a:rPr lang="vi-VN" sz="3600" b="1" dirty="0">
                <a:solidFill>
                  <a:srgbClr val="5A0606"/>
                </a:solidFill>
                <a:latin typeface="Times New Roman" pitchFamily="18" charset="0"/>
                <a:cs typeface="Times New Roman" pitchFamily="18" charset="0"/>
              </a:rPr>
              <a:t>Legea privind finanțele publice locale nr.397 din 16.10.2003</a:t>
            </a:r>
            <a:endParaRPr lang="ru-RU" sz="3600" b="1" dirty="0">
              <a:solidFill>
                <a:srgbClr val="5A060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143000" y="381000"/>
            <a:ext cx="7143776" cy="533400"/>
          </a:xfrm>
        </p:spPr>
        <p:txBody>
          <a:bodyPr rtlCol="0">
            <a:noAutofit/>
          </a:bodyPr>
          <a:lstStyle/>
          <a:p>
            <a:pPr algn="ctr" eaLnBrk="1" fontAlgn="auto" hangingPunct="1">
              <a:spcAft>
                <a:spcPts val="0"/>
              </a:spcAft>
              <a:defRPr/>
            </a:pP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Noile p</a:t>
            </a: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evederi</a:t>
            </a: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din </a:t>
            </a: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Hot</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ărîrea </a:t>
            </a: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G</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uvenului</a:t>
            </a:r>
            <a:endParaRPr lang="ru-RU"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267" name="Текст 4"/>
          <p:cNvSpPr>
            <a:spLocks noGrp="1"/>
          </p:cNvSpPr>
          <p:nvPr>
            <p:ph type="body" sz="half" idx="2"/>
          </p:nvPr>
        </p:nvSpPr>
        <p:spPr>
          <a:xfrm>
            <a:off x="1714480" y="1219200"/>
            <a:ext cx="7200920" cy="4495800"/>
          </a:xfrm>
        </p:spPr>
        <p:txBody>
          <a:bodyPr anchor="ctr">
            <a:normAutofit/>
          </a:bodyPr>
          <a:lstStyle/>
          <a:p>
            <a:pPr marL="342900" lvl="1" indent="-342900" algn="just" eaLnBrk="1" hangingPunct="1">
              <a:buClr>
                <a:schemeClr val="accent1"/>
              </a:buClr>
              <a:buSzPct val="65000"/>
              <a:buFont typeface="Wingdings" pitchFamily="2" charset="2"/>
              <a:buChar char="Ø"/>
            </a:pPr>
            <a:r>
              <a:rPr lang="ro-RO" sz="2000" b="1" dirty="0" smtClean="0">
                <a:latin typeface="Times New Roman" pitchFamily="18" charset="0"/>
                <a:cs typeface="Times New Roman" pitchFamily="18" charset="0"/>
              </a:rPr>
              <a:t>Prin</a:t>
            </a:r>
            <a:r>
              <a:rPr lang="en-US" sz="2000" b="1" dirty="0" smtClean="0">
                <a:latin typeface="Times New Roman" pitchFamily="18" charset="0"/>
                <a:cs typeface="Times New Roman" pitchFamily="18" charset="0"/>
              </a:rPr>
              <a:t> </a:t>
            </a:r>
            <a:r>
              <a:rPr lang="ro-RO" sz="2000" b="1" dirty="0" smtClean="0">
                <a:latin typeface="Times New Roman" pitchFamily="18" charset="0"/>
                <a:cs typeface="Times New Roman" pitchFamily="18" charset="0"/>
              </a:rPr>
              <a:t>hotărîrea dată au fost aprobate 3 regulamente, din care</a:t>
            </a:r>
            <a:r>
              <a:rPr lang="en-US" sz="2000" b="1" dirty="0" smtClean="0">
                <a:latin typeface="Times New Roman" pitchFamily="18" charset="0"/>
                <a:cs typeface="Times New Roman" pitchFamily="18" charset="0"/>
              </a:rPr>
              <a:t>:</a:t>
            </a:r>
          </a:p>
          <a:p>
            <a:pPr marL="342900" lvl="1" indent="-342900" algn="just" eaLnBrk="1" hangingPunct="1">
              <a:buClr>
                <a:schemeClr val="accent1"/>
              </a:buClr>
              <a:buSzPct val="65000"/>
              <a:buFont typeface="Wingdings" pitchFamily="2" charset="2"/>
              <a:buChar char="Ø"/>
            </a:pPr>
            <a:r>
              <a:rPr lang="en-US" sz="2000" i="1" dirty="0" err="1" smtClean="0">
                <a:latin typeface="Times New Roman" pitchFamily="18" charset="0"/>
                <a:cs typeface="Times New Roman" pitchFamily="18" charset="0"/>
              </a:rPr>
              <a:t>Regulamentul</a:t>
            </a:r>
            <a:r>
              <a:rPr lang="en-US" sz="2000" i="1"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privind</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finan</a:t>
            </a:r>
            <a:r>
              <a:rPr lang="ro-RO" sz="2000" dirty="0" smtClean="0">
                <a:latin typeface="Times New Roman" pitchFamily="18" charset="0"/>
                <a:cs typeface="Times New Roman" pitchFamily="18" charset="0"/>
              </a:rPr>
              <a:t>ț</a:t>
            </a:r>
            <a:r>
              <a:rPr lang="en-US" sz="2000" dirty="0" smtClean="0">
                <a:latin typeface="Times New Roman" pitchFamily="18" charset="0"/>
                <a:cs typeface="Times New Roman" pitchFamily="18" charset="0"/>
              </a:rPr>
              <a:t>area </a:t>
            </a:r>
            <a:r>
              <a:rPr lang="ro-RO" sz="2000" dirty="0">
                <a:latin typeface="Times New Roman" pitchFamily="18" charset="0"/>
                <a:cs typeface="Times New Roman" pitchFamily="18" charset="0"/>
              </a:rPr>
              <a:t>î</a:t>
            </a:r>
            <a:r>
              <a:rPr lang="en-US" sz="2000" dirty="0" smtClean="0">
                <a:latin typeface="Times New Roman" pitchFamily="18" charset="0"/>
                <a:cs typeface="Times New Roman" pitchFamily="18" charset="0"/>
              </a:rPr>
              <a:t>n </a:t>
            </a:r>
            <a:r>
              <a:rPr lang="en-US" sz="2000" dirty="0" err="1" smtClean="0">
                <a:latin typeface="Times New Roman" pitchFamily="18" charset="0"/>
                <a:cs typeface="Times New Roman" pitchFamily="18" charset="0"/>
              </a:rPr>
              <a:t>baz</a:t>
            </a:r>
            <a:r>
              <a:rPr lang="ro-RO" sz="2000" dirty="0" smtClean="0">
                <a:latin typeface="Times New Roman" pitchFamily="18" charset="0"/>
                <a:cs typeface="Times New Roman" pitchFamily="18" charset="0"/>
              </a:rPr>
              <a:t>ă de cost standard per elev (Anexa 1);</a:t>
            </a:r>
          </a:p>
          <a:p>
            <a:pPr marL="342900" lvl="1" indent="-342900" algn="just" eaLnBrk="1" hangingPunct="1">
              <a:buClr>
                <a:schemeClr val="accent1"/>
              </a:buClr>
              <a:buSzPct val="65000"/>
              <a:buFont typeface="Wingdings" pitchFamily="2" charset="2"/>
              <a:buChar char="Ø"/>
            </a:pPr>
            <a:r>
              <a:rPr lang="ro-RO" sz="2000" i="1" dirty="0" smtClean="0">
                <a:latin typeface="Times New Roman" pitchFamily="18" charset="0"/>
                <a:cs typeface="Times New Roman" pitchFamily="18" charset="0"/>
              </a:rPr>
              <a:t>Regulamentul</a:t>
            </a:r>
            <a:r>
              <a:rPr lang="ro-RO" sz="2000" dirty="0" smtClean="0">
                <a:latin typeface="Times New Roman" pitchFamily="18" charset="0"/>
                <a:cs typeface="Times New Roman" pitchFamily="18" charset="0"/>
              </a:rPr>
              <a:t> privind repartizarea și utilizarea mijloacelor financiare din componenta  UAT </a:t>
            </a:r>
            <a:r>
              <a:rPr lang="ro-RO" sz="2000" dirty="0">
                <a:latin typeface="Times New Roman" pitchFamily="18" charset="0"/>
                <a:cs typeface="Times New Roman" pitchFamily="18" charset="0"/>
              </a:rPr>
              <a:t>(Anexa </a:t>
            </a:r>
            <a:r>
              <a:rPr lang="ro-RO" sz="2000" dirty="0" smtClean="0">
                <a:latin typeface="Times New Roman" pitchFamily="18" charset="0"/>
                <a:cs typeface="Times New Roman" pitchFamily="18" charset="0"/>
              </a:rPr>
              <a:t>2);</a:t>
            </a:r>
          </a:p>
          <a:p>
            <a:pPr marL="342900" lvl="1" indent="-342900" algn="just" eaLnBrk="1" hangingPunct="1">
              <a:buClr>
                <a:schemeClr val="accent1"/>
              </a:buClr>
              <a:buSzPct val="65000"/>
              <a:buFont typeface="Wingdings" pitchFamily="2" charset="2"/>
              <a:buChar char="Ø"/>
            </a:pPr>
            <a:r>
              <a:rPr lang="pt-BR" sz="2000" i="1" dirty="0">
                <a:latin typeface="Times New Roman" pitchFamily="18" charset="0"/>
                <a:cs typeface="Times New Roman" pitchFamily="18" charset="0"/>
              </a:rPr>
              <a:t>Regulamentul</a:t>
            </a:r>
            <a:r>
              <a:rPr lang="pt-BR" sz="2000" dirty="0">
                <a:latin typeface="Times New Roman" pitchFamily="18" charset="0"/>
                <a:cs typeface="Times New Roman" pitchFamily="18" charset="0"/>
              </a:rPr>
              <a:t> privind </a:t>
            </a:r>
            <a:r>
              <a:rPr lang="ro-RO" sz="2000" dirty="0" smtClean="0">
                <a:latin typeface="Times New Roman" pitchFamily="18" charset="0"/>
                <a:cs typeface="Times New Roman" pitchFamily="18" charset="0"/>
              </a:rPr>
              <a:t>formarea și destinația Fondului pentru educația </a:t>
            </a:r>
            <a:r>
              <a:rPr lang="ro-RO" sz="2000" dirty="0">
                <a:latin typeface="Times New Roman" pitchFamily="18" charset="0"/>
                <a:cs typeface="Times New Roman" pitchFamily="18" charset="0"/>
              </a:rPr>
              <a:t>incluzivă (Anexa </a:t>
            </a:r>
            <a:r>
              <a:rPr lang="ro-RO" sz="2000" dirty="0" smtClean="0">
                <a:latin typeface="Times New Roman" pitchFamily="18" charset="0"/>
                <a:cs typeface="Times New Roman" pitchFamily="18" charset="0"/>
              </a:rPr>
              <a:t>3);</a:t>
            </a:r>
          </a:p>
          <a:p>
            <a:pPr marL="342900" lvl="1" indent="-342900" algn="just" eaLnBrk="1" hangingPunct="1">
              <a:buClr>
                <a:schemeClr val="accent1"/>
              </a:buClr>
              <a:buSzPct val="65000"/>
              <a:buFont typeface="Wingdings" pitchFamily="2" charset="2"/>
              <a:buChar char="Ø"/>
            </a:pPr>
            <a:r>
              <a:rPr lang="ro-RO" sz="2000" b="1" dirty="0" smtClean="0">
                <a:latin typeface="Times New Roman" pitchFamily="18" charset="0"/>
                <a:cs typeface="Times New Roman" pitchFamily="18" charset="0"/>
              </a:rPr>
              <a:t>APL este responsabilă de</a:t>
            </a:r>
            <a:r>
              <a:rPr lang="en-US" sz="2000" b="1" dirty="0" smtClean="0">
                <a:latin typeface="Times New Roman" pitchFamily="18" charset="0"/>
                <a:cs typeface="Times New Roman" pitchFamily="18" charset="0"/>
              </a:rPr>
              <a:t>:</a:t>
            </a:r>
          </a:p>
          <a:p>
            <a:pPr marL="342900" lvl="1" indent="-342900" algn="just" eaLnBrk="1" hangingPunct="1">
              <a:buClr>
                <a:schemeClr val="accent1"/>
              </a:buClr>
              <a:buSzPct val="65000"/>
              <a:buFont typeface="Wingdings" pitchFamily="2" charset="2"/>
              <a:buChar char="Ø"/>
            </a:pPr>
            <a:r>
              <a:rPr lang="ro-RO" sz="2000" dirty="0" smtClean="0">
                <a:latin typeface="Times New Roman" pitchFamily="18" charset="0"/>
                <a:cs typeface="Times New Roman" pitchFamily="18" charset="0"/>
              </a:rPr>
              <a:t>Organizarea unei rețele de școli și de clase consolidate,astfel încît să asigure accesul la educație de calitate pentru toți elevii</a:t>
            </a:r>
            <a:r>
              <a:rPr lang="en-US" sz="2000" dirty="0" smtClean="0">
                <a:latin typeface="Times New Roman" pitchFamily="18" charset="0"/>
                <a:cs typeface="Times New Roman" pitchFamily="18" charset="0"/>
              </a:rPr>
              <a:t>;</a:t>
            </a:r>
            <a:endParaRPr lang="ro-RO" sz="2000" dirty="0" smtClean="0">
              <a:latin typeface="Times New Roman" pitchFamily="18" charset="0"/>
              <a:cs typeface="Times New Roman" pitchFamily="18" charset="0"/>
            </a:endParaRPr>
          </a:p>
          <a:p>
            <a:pPr marL="342900" lvl="1" indent="-342900" algn="just" eaLnBrk="1" hangingPunct="1">
              <a:buClr>
                <a:schemeClr val="accent1"/>
              </a:buClr>
              <a:buSzPct val="65000"/>
              <a:buFont typeface="Wingdings" pitchFamily="2" charset="2"/>
              <a:buChar char="Ø"/>
            </a:pPr>
            <a:r>
              <a:rPr lang="ro-RO" sz="2000" dirty="0" smtClean="0">
                <a:latin typeface="Times New Roman" pitchFamily="18" charset="0"/>
                <a:cs typeface="Times New Roman" pitchFamily="18" charset="0"/>
              </a:rPr>
              <a:t>Gestionarea eficientă a mijloacelor financiare</a:t>
            </a:r>
            <a:r>
              <a:rPr lang="en-US" sz="2000" dirty="0" smtClean="0">
                <a:latin typeface="Times New Roman" pitchFamily="18" charset="0"/>
                <a:cs typeface="Times New Roman" pitchFamily="18" charset="0"/>
              </a:rPr>
              <a:t>.</a:t>
            </a:r>
            <a:endParaRPr lang="ro-RO" sz="2000" dirty="0" smtClean="0">
              <a:latin typeface="Times New Roman" pitchFamily="18" charset="0"/>
              <a:cs typeface="Times New Roman" pitchFamily="18" charset="0"/>
            </a:endParaRPr>
          </a:p>
          <a:p>
            <a:pPr marL="0" lvl="1" algn="just" eaLnBrk="1" hangingPunct="1">
              <a:buClr>
                <a:schemeClr val="accent1"/>
              </a:buClr>
              <a:buSzPct val="65000"/>
            </a:pPr>
            <a:r>
              <a:rPr lang="ro-RO" sz="2000" dirty="0" smtClean="0">
                <a:latin typeface="Times New Roman" pitchFamily="18" charset="0"/>
                <a:cs typeface="Times New Roman" pitchFamily="18" charset="0"/>
              </a:rPr>
              <a:t> </a:t>
            </a:r>
            <a:endParaRPr lang="ro-RO" sz="2000" dirty="0">
              <a:latin typeface="Times New Roman" pitchFamily="18" charset="0"/>
              <a:cs typeface="Times New Roman" pitchFamily="18" charset="0"/>
            </a:endParaRPr>
          </a:p>
        </p:txBody>
      </p:sp>
      <p:pic>
        <p:nvPicPr>
          <p:cNvPr id="11268" name="Picture 2"/>
          <p:cNvPicPr>
            <a:picLocks noChangeAspect="1" noChangeArrowheads="1"/>
          </p:cNvPicPr>
          <p:nvPr/>
        </p:nvPicPr>
        <p:blipFill>
          <a:blip r:embed="rId2" cstate="print"/>
          <a:srcRect/>
          <a:stretch>
            <a:fillRect/>
          </a:stretch>
        </p:blipFill>
        <p:spPr bwMode="auto">
          <a:xfrm>
            <a:off x="0" y="1295400"/>
            <a:ext cx="1785918"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2910" y="1"/>
            <a:ext cx="7715304" cy="2616101"/>
          </a:xfrm>
          <a:prstGeom prst="rect">
            <a:avLst/>
          </a:prstGeom>
        </p:spPr>
        <p:txBody>
          <a:bodyPr wrap="square">
            <a:spAutoFit/>
          </a:bodyPr>
          <a:lstStyle/>
          <a:p>
            <a:pPr algn="ctr">
              <a:defRPr/>
            </a:pPr>
            <a:endParaRPr lang="ro-RO" sz="2400" b="1" dirty="0" smtClean="0">
              <a:effectLst>
                <a:outerShdw blurRad="38100" dist="38100" dir="2700000" algn="tl">
                  <a:srgbClr val="000000">
                    <a:alpha val="43137"/>
                  </a:srgbClr>
                </a:outerShdw>
              </a:effectLst>
              <a:latin typeface="Times New Roman" pitchFamily="18" charset="0"/>
              <a:ea typeface="+mj-ea"/>
              <a:cs typeface="Times New Roman" pitchFamily="18" charset="0"/>
            </a:endParaRPr>
          </a:p>
          <a:p>
            <a:pPr algn="ctr">
              <a:defRPr/>
            </a:pPr>
            <a:r>
              <a:rPr lang="en-US" sz="2000" i="1" dirty="0" err="1" smtClean="0">
                <a:effectLst>
                  <a:outerShdw blurRad="38100" dist="38100" dir="2700000" algn="tl">
                    <a:srgbClr val="000000">
                      <a:alpha val="43137"/>
                    </a:srgbClr>
                  </a:outerShdw>
                </a:effectLst>
                <a:latin typeface="Times New Roman" pitchFamily="18" charset="0"/>
                <a:ea typeface="+mj-ea"/>
                <a:cs typeface="Times New Roman" pitchFamily="18" charset="0"/>
              </a:rPr>
              <a:t>Anexa</a:t>
            </a:r>
            <a:r>
              <a:rPr lang="en-US" sz="2000" i="1" dirty="0" smtClean="0">
                <a:effectLst>
                  <a:outerShdw blurRad="38100" dist="38100" dir="2700000" algn="tl">
                    <a:srgbClr val="000000">
                      <a:alpha val="43137"/>
                    </a:srgbClr>
                  </a:outerShdw>
                </a:effectLst>
                <a:latin typeface="Times New Roman" pitchFamily="18" charset="0"/>
                <a:ea typeface="+mj-ea"/>
                <a:cs typeface="Times New Roman" pitchFamily="18" charset="0"/>
              </a:rPr>
              <a:t> 1</a:t>
            </a:r>
            <a:r>
              <a:rPr lang="en-US" sz="2800" i="1" dirty="0" smtClean="0">
                <a:effectLst>
                  <a:outerShdw blurRad="38100" dist="38100" dir="2700000" algn="tl">
                    <a:srgbClr val="000000">
                      <a:alpha val="43137"/>
                    </a:srgbClr>
                  </a:outerShdw>
                </a:effectLst>
                <a:latin typeface="Times New Roman" pitchFamily="18" charset="0"/>
                <a:ea typeface="+mj-ea"/>
                <a:cs typeface="Times New Roman" pitchFamily="18" charset="0"/>
              </a:rPr>
              <a:t>.</a:t>
            </a:r>
            <a:r>
              <a:rPr lang="ro-RO" sz="2800" b="1" dirty="0" smtClean="0">
                <a:effectLst>
                  <a:outerShdw blurRad="38100" dist="38100" dir="2700000" algn="tl">
                    <a:srgbClr val="000000">
                      <a:alpha val="43137"/>
                    </a:srgbClr>
                  </a:outerShdw>
                </a:effectLst>
                <a:latin typeface="Times New Roman" pitchFamily="18" charset="0"/>
                <a:ea typeface="+mj-ea"/>
                <a:cs typeface="Times New Roman" pitchFamily="18" charset="0"/>
              </a:rPr>
              <a:t> </a:t>
            </a:r>
            <a:r>
              <a:rPr lang="vi-VN" sz="2800" b="1" dirty="0" smtClean="0">
                <a:effectLst>
                  <a:outerShdw blurRad="38100" dist="38100" dir="2700000" algn="tl">
                    <a:srgbClr val="000000">
                      <a:alpha val="43137"/>
                    </a:srgbClr>
                  </a:outerShdw>
                </a:effectLst>
                <a:latin typeface="Times New Roman" pitchFamily="18" charset="0"/>
                <a:ea typeface="+mj-ea"/>
                <a:cs typeface="Times New Roman" pitchFamily="18" charset="0"/>
              </a:rPr>
              <a:t>Regulamentul </a:t>
            </a:r>
            <a:r>
              <a:rPr lang="vi-VN" sz="2800" b="1" dirty="0">
                <a:effectLst>
                  <a:outerShdw blurRad="38100" dist="38100" dir="2700000" algn="tl">
                    <a:srgbClr val="000000">
                      <a:alpha val="43137"/>
                    </a:srgbClr>
                  </a:outerShdw>
                </a:effectLst>
                <a:latin typeface="Times New Roman" pitchFamily="18" charset="0"/>
                <a:ea typeface="+mj-ea"/>
                <a:cs typeface="Times New Roman" pitchFamily="18" charset="0"/>
              </a:rPr>
              <a:t>privind finanțarea în bază de cost standard per </a:t>
            </a:r>
            <a:r>
              <a:rPr lang="vi-VN" sz="2800" b="1" dirty="0" smtClean="0">
                <a:effectLst>
                  <a:outerShdw blurRad="38100" dist="38100" dir="2700000" algn="tl">
                    <a:srgbClr val="000000">
                      <a:alpha val="43137"/>
                    </a:srgbClr>
                  </a:outerShdw>
                </a:effectLst>
                <a:latin typeface="Times New Roman" pitchFamily="18" charset="0"/>
                <a:ea typeface="+mj-ea"/>
                <a:cs typeface="Times New Roman" pitchFamily="18" charset="0"/>
              </a:rPr>
              <a:t>elev</a:t>
            </a:r>
            <a:endParaRPr lang="ro-RO" sz="2800" b="1" dirty="0" smtClean="0">
              <a:effectLst>
                <a:outerShdw blurRad="38100" dist="38100" dir="2700000" algn="tl">
                  <a:srgbClr val="000000">
                    <a:alpha val="43137"/>
                  </a:srgbClr>
                </a:outerShdw>
              </a:effectLst>
              <a:latin typeface="Times New Roman" pitchFamily="18" charset="0"/>
              <a:ea typeface="+mj-ea"/>
              <a:cs typeface="Times New Roman" pitchFamily="18" charset="0"/>
            </a:endParaRPr>
          </a:p>
          <a:p>
            <a:pPr algn="ctr">
              <a:defRPr/>
            </a:pPr>
            <a:endParaRPr lang="ro-RO" sz="2400" b="1" dirty="0">
              <a:effectLst>
                <a:outerShdw blurRad="38100" dist="38100" dir="2700000" algn="tl">
                  <a:srgbClr val="000000">
                    <a:alpha val="43137"/>
                  </a:srgbClr>
                </a:outerShdw>
              </a:effectLst>
              <a:latin typeface="Times New Roman" pitchFamily="18" charset="0"/>
              <a:ea typeface="+mj-ea"/>
              <a:cs typeface="Times New Roman" pitchFamily="18" charset="0"/>
            </a:endParaRPr>
          </a:p>
          <a:p>
            <a:pPr algn="ctr">
              <a:defRPr/>
            </a:pPr>
            <a:r>
              <a:rPr lang="en-US" sz="2000" b="1" dirty="0" smtClean="0">
                <a:effectLst>
                  <a:outerShdw blurRad="38100" dist="38100" dir="2700000" algn="tl">
                    <a:srgbClr val="000000">
                      <a:alpha val="43137"/>
                    </a:srgbClr>
                  </a:outerShdw>
                </a:effectLst>
                <a:latin typeface="Times New Roman" pitchFamily="18" charset="0"/>
                <a:ea typeface="+mj-ea"/>
                <a:cs typeface="Times New Roman" pitchFamily="18" charset="0"/>
              </a:rPr>
              <a:t> </a:t>
            </a:r>
            <a:r>
              <a:rPr lang="ro-RO" sz="2000" b="1" dirty="0" smtClean="0">
                <a:solidFill>
                  <a:srgbClr val="5A0606"/>
                </a:solidFill>
                <a:effectLst>
                  <a:outerShdw blurRad="38100" dist="38100" dir="2700000" algn="tl">
                    <a:srgbClr val="000000">
                      <a:alpha val="43137"/>
                    </a:srgbClr>
                  </a:outerShdw>
                </a:effectLst>
                <a:latin typeface="Times New Roman" pitchFamily="18" charset="0"/>
                <a:ea typeface="+mj-ea"/>
                <a:cs typeface="Times New Roman" pitchFamily="18" charset="0"/>
              </a:rPr>
              <a:t>Formula </a:t>
            </a:r>
            <a:r>
              <a:rPr lang="ro-RO" sz="2000" b="1" dirty="0">
                <a:solidFill>
                  <a:srgbClr val="5A0606"/>
                </a:solidFill>
                <a:effectLst>
                  <a:outerShdw blurRad="38100" dist="38100" dir="2700000" algn="tl">
                    <a:srgbClr val="000000">
                      <a:alpha val="43137"/>
                    </a:srgbClr>
                  </a:outerShdw>
                </a:effectLst>
                <a:latin typeface="Times New Roman" pitchFamily="18" charset="0"/>
                <a:ea typeface="+mj-ea"/>
                <a:cs typeface="Times New Roman" pitchFamily="18" charset="0"/>
              </a:rPr>
              <a:t>pentru determinarea transferurilor categoriale </a:t>
            </a:r>
            <a:r>
              <a:rPr lang="ro-RO" sz="2000" b="1" dirty="0" smtClean="0">
                <a:solidFill>
                  <a:srgbClr val="5A0606"/>
                </a:solidFill>
                <a:effectLst>
                  <a:outerShdw blurRad="38100" dist="38100" dir="2700000" algn="tl">
                    <a:srgbClr val="000000">
                      <a:alpha val="43137"/>
                    </a:srgbClr>
                  </a:outerShdw>
                </a:effectLst>
                <a:latin typeface="Times New Roman" pitchFamily="18" charset="0"/>
                <a:ea typeface="+mj-ea"/>
                <a:cs typeface="Times New Roman" pitchFamily="18" charset="0"/>
              </a:rPr>
              <a:t> pentru UAT  </a:t>
            </a:r>
            <a:r>
              <a:rPr lang="ro-RO" sz="2000" b="1" dirty="0">
                <a:solidFill>
                  <a:srgbClr val="5A0606"/>
                </a:solidFill>
                <a:effectLst>
                  <a:outerShdw blurRad="38100" dist="38100" dir="2700000" algn="tl">
                    <a:srgbClr val="000000">
                      <a:alpha val="43137"/>
                    </a:srgbClr>
                  </a:outerShdw>
                </a:effectLst>
                <a:latin typeface="Times New Roman" pitchFamily="18" charset="0"/>
                <a:ea typeface="+mj-ea"/>
                <a:cs typeface="Times New Roman" pitchFamily="18" charset="0"/>
              </a:rPr>
              <a:t/>
            </a:r>
            <a:br>
              <a:rPr lang="ro-RO" sz="2000" b="1" dirty="0">
                <a:solidFill>
                  <a:srgbClr val="5A0606"/>
                </a:solidFill>
                <a:effectLst>
                  <a:outerShdw blurRad="38100" dist="38100" dir="2700000" algn="tl">
                    <a:srgbClr val="000000">
                      <a:alpha val="43137"/>
                    </a:srgbClr>
                  </a:outerShdw>
                </a:effectLst>
                <a:latin typeface="Times New Roman" pitchFamily="18" charset="0"/>
                <a:ea typeface="+mj-ea"/>
                <a:cs typeface="Times New Roman" pitchFamily="18" charset="0"/>
              </a:rPr>
            </a:br>
            <a:endParaRPr lang="en-US" sz="2000" b="1" dirty="0">
              <a:solidFill>
                <a:srgbClr val="5A0606"/>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8" name="Rectangle 7"/>
          <p:cNvSpPr/>
          <p:nvPr/>
        </p:nvSpPr>
        <p:spPr>
          <a:xfrm>
            <a:off x="1981200" y="2143116"/>
            <a:ext cx="6172200" cy="830997"/>
          </a:xfrm>
          <a:prstGeom prst="rect">
            <a:avLst/>
          </a:prstGeom>
        </p:spPr>
        <p:txBody>
          <a:bodyPr wrap="square">
            <a:spAutoFit/>
          </a:bodyPr>
          <a:lstStyle/>
          <a:p>
            <a:pPr algn="ctr" fontAlgn="auto">
              <a:spcAft>
                <a:spcPts val="0"/>
              </a:spcAft>
              <a:buClr>
                <a:schemeClr val="tx2">
                  <a:lumMod val="75000"/>
                </a:schemeClr>
              </a:buClr>
              <a:buFont typeface="Arial" pitchFamily="34" charset="0"/>
              <a:buNone/>
              <a:defRPr/>
            </a:pPr>
            <a:endParaRPr lang="ro-RO" sz="2400" b="1" u="sng"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a:p>
            <a:pPr algn="ctr" fontAlgn="auto">
              <a:spcAft>
                <a:spcPts val="0"/>
              </a:spcAft>
              <a:buClr>
                <a:schemeClr val="tx2">
                  <a:lumMod val="75000"/>
                </a:schemeClr>
              </a:buClr>
              <a:buFont typeface="Arial" pitchFamily="34" charset="0"/>
              <a:buNone/>
              <a:defRPr/>
            </a:pPr>
            <a:r>
              <a:rPr lang="ru-RU" sz="2400" b="1" u="sng"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С </a:t>
            </a:r>
            <a:r>
              <a:rPr lang="ru-RU" sz="2400" b="1" u="sng"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400" b="1" u="sng"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A</a:t>
            </a:r>
            <a:r>
              <a:rPr lang="ru-RU" sz="2400" b="1" u="sng"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a:t>
            </a:r>
            <a:r>
              <a:rPr lang="en-US" sz="2400" b="1" u="sng"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N</a:t>
            </a:r>
            <a:r>
              <a:rPr lang="ru-RU" sz="2400" b="1" u="sng"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 </a:t>
            </a:r>
            <a:r>
              <a:rPr lang="en-US" sz="2400" b="1" u="sng"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B</a:t>
            </a:r>
            <a:r>
              <a:rPr lang="ru-RU" sz="2400" b="1" u="sng"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a:t>
            </a:r>
            <a:r>
              <a:rPr lang="en-US" sz="2400" b="1" u="sng"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a:t>
            </a:r>
            <a:endParaRPr lang="ro-RO" sz="2400" dirty="0">
              <a:solidFill>
                <a:srgbClr val="FF0000"/>
              </a:solidFill>
              <a:latin typeface="Times New Roman" pitchFamily="18" charset="0"/>
              <a:cs typeface="Times New Roman" pitchFamily="18" charset="0"/>
            </a:endParaRPr>
          </a:p>
        </p:txBody>
      </p:sp>
      <p:sp>
        <p:nvSpPr>
          <p:cNvPr id="9" name="Rectangle 8"/>
          <p:cNvSpPr/>
          <p:nvPr/>
        </p:nvSpPr>
        <p:spPr>
          <a:xfrm>
            <a:off x="609600" y="2442865"/>
            <a:ext cx="7924800" cy="4154984"/>
          </a:xfrm>
          <a:prstGeom prst="rect">
            <a:avLst/>
          </a:prstGeom>
        </p:spPr>
        <p:txBody>
          <a:bodyPr wrap="square">
            <a:spAutoFit/>
          </a:bodyPr>
          <a:lstStyle/>
          <a:p>
            <a:pPr fontAlgn="auto">
              <a:spcAft>
                <a:spcPts val="0"/>
              </a:spcAft>
              <a:buClr>
                <a:schemeClr val="tx2">
                  <a:lumMod val="75000"/>
                </a:schemeClr>
              </a:buClr>
              <a:buFont typeface="Arial" pitchFamily="34" charset="0"/>
              <a:buNone/>
              <a:defRPr/>
            </a:pPr>
            <a:endParaRPr lang="ro-RO" b="1" dirty="0" smtClean="0">
              <a:latin typeface="Times New Roman" pitchFamily="18" charset="0"/>
              <a:cs typeface="Times New Roman" pitchFamily="18" charset="0"/>
            </a:endParaRPr>
          </a:p>
          <a:p>
            <a:pPr fontAlgn="auto">
              <a:spcAft>
                <a:spcPts val="0"/>
              </a:spcAft>
              <a:buClr>
                <a:schemeClr val="tx2">
                  <a:lumMod val="75000"/>
                </a:schemeClr>
              </a:buClr>
              <a:buFont typeface="Arial" pitchFamily="34" charset="0"/>
              <a:buNone/>
              <a:defRPr/>
            </a:pPr>
            <a:endParaRPr lang="en-US" b="1" dirty="0" smtClean="0">
              <a:latin typeface="Times New Roman" pitchFamily="18" charset="0"/>
              <a:cs typeface="Times New Roman" pitchFamily="18" charset="0"/>
            </a:endParaRPr>
          </a:p>
          <a:p>
            <a:pPr fontAlgn="auto">
              <a:spcAft>
                <a:spcPts val="0"/>
              </a:spcAft>
              <a:buClr>
                <a:schemeClr val="tx2">
                  <a:lumMod val="75000"/>
                </a:schemeClr>
              </a:buClr>
              <a:buFont typeface="Arial" pitchFamily="34" charset="0"/>
              <a:buNone/>
              <a:defRPr/>
            </a:pPr>
            <a:r>
              <a:rPr lang="ro-RO" b="1" dirty="0" smtClean="0">
                <a:latin typeface="Times New Roman" pitchFamily="18" charset="0"/>
                <a:cs typeface="Times New Roman" pitchFamily="18" charset="0"/>
              </a:rPr>
              <a:t>Unde</a:t>
            </a:r>
            <a:r>
              <a:rPr lang="ru-RU" sz="2000" b="1" dirty="0" smtClean="0">
                <a:latin typeface="Times New Roman" pitchFamily="18" charset="0"/>
                <a:cs typeface="Times New Roman" pitchFamily="18" charset="0"/>
              </a:rPr>
              <a:t>,</a:t>
            </a:r>
            <a:endParaRPr lang="ro-RO" sz="2000" b="1" dirty="0">
              <a:latin typeface="Times New Roman" pitchFamily="18" charset="0"/>
              <a:cs typeface="Times New Roman" pitchFamily="18" charset="0"/>
            </a:endParaRPr>
          </a:p>
          <a:p>
            <a:pPr marL="1433513" lvl="2" indent="-355600" algn="just" fontAlgn="auto">
              <a:spcAft>
                <a:spcPts val="0"/>
              </a:spcAft>
              <a:buClr>
                <a:schemeClr val="tx2">
                  <a:lumMod val="75000"/>
                </a:schemeClr>
              </a:buClr>
              <a:buFont typeface="Arial" pitchFamily="34" charset="0"/>
              <a:buNone/>
              <a:defRPr/>
            </a:pPr>
            <a:r>
              <a:rPr lang="ru-RU" sz="2200" b="1" dirty="0">
                <a:latin typeface="Times New Roman" pitchFamily="18" charset="0"/>
                <a:cs typeface="Times New Roman" pitchFamily="18" charset="0"/>
              </a:rPr>
              <a:t>С</a:t>
            </a:r>
            <a:r>
              <a:rPr lang="ru-RU" sz="2200" dirty="0">
                <a:latin typeface="Times New Roman" pitchFamily="18" charset="0"/>
                <a:cs typeface="Times New Roman" pitchFamily="18" charset="0"/>
              </a:rPr>
              <a:t> – </a:t>
            </a:r>
            <a:r>
              <a:rPr lang="ro-RO" sz="2200" dirty="0">
                <a:latin typeface="Times New Roman" pitchFamily="18" charset="0"/>
                <a:cs typeface="Times New Roman" pitchFamily="18" charset="0"/>
              </a:rPr>
              <a:t>reprezintă suma transferurilor categoriale pentru toate instituţiile unei unităţi administrativ-teritoriale;</a:t>
            </a:r>
            <a:endParaRPr lang="en-US" sz="2200" dirty="0">
              <a:latin typeface="Times New Roman" pitchFamily="18" charset="0"/>
              <a:cs typeface="Times New Roman" pitchFamily="18" charset="0"/>
            </a:endParaRPr>
          </a:p>
          <a:p>
            <a:pPr marL="1433513" lvl="2" indent="-355600" algn="just" fontAlgn="auto">
              <a:spcAft>
                <a:spcPts val="0"/>
              </a:spcAft>
              <a:buClr>
                <a:schemeClr val="tx2">
                  <a:lumMod val="75000"/>
                </a:schemeClr>
              </a:buClr>
              <a:buFont typeface="Arial" pitchFamily="34" charset="0"/>
              <a:buNone/>
              <a:defRPr/>
            </a:pPr>
            <a:r>
              <a:rPr lang="ru-RU" sz="2200" b="1" dirty="0">
                <a:latin typeface="Times New Roman" pitchFamily="18" charset="0"/>
                <a:cs typeface="Times New Roman" pitchFamily="18" charset="0"/>
              </a:rPr>
              <a:t>A </a:t>
            </a:r>
            <a:r>
              <a:rPr lang="ru-RU" sz="2200" dirty="0">
                <a:latin typeface="Times New Roman" pitchFamily="18" charset="0"/>
                <a:cs typeface="Times New Roman" pitchFamily="18" charset="0"/>
              </a:rPr>
              <a:t>– </a:t>
            </a:r>
            <a:r>
              <a:rPr lang="ro-RO" sz="2200" dirty="0">
                <a:latin typeface="Times New Roman" pitchFamily="18" charset="0"/>
                <a:cs typeface="Times New Roman" pitchFamily="18" charset="0"/>
              </a:rPr>
              <a:t>normativul valoric pentru un “elev ponderat”;</a:t>
            </a:r>
          </a:p>
          <a:p>
            <a:pPr marL="1433513" lvl="2" indent="-355600" algn="just" fontAlgn="auto">
              <a:spcAft>
                <a:spcPts val="0"/>
              </a:spcAft>
              <a:buClr>
                <a:schemeClr val="tx2">
                  <a:lumMod val="75000"/>
                </a:schemeClr>
              </a:buClr>
              <a:buFont typeface="Arial" pitchFamily="34" charset="0"/>
              <a:buNone/>
              <a:defRPr/>
            </a:pPr>
            <a:r>
              <a:rPr lang="ru-RU" sz="2200" b="1" dirty="0">
                <a:latin typeface="Times New Roman" pitchFamily="18" charset="0"/>
                <a:cs typeface="Times New Roman" pitchFamily="18" charset="0"/>
              </a:rPr>
              <a:t>N</a:t>
            </a:r>
            <a:r>
              <a:rPr lang="ru-RU" sz="2200" dirty="0">
                <a:latin typeface="Times New Roman" pitchFamily="18" charset="0"/>
                <a:cs typeface="Times New Roman" pitchFamily="18" charset="0"/>
              </a:rPr>
              <a:t>– </a:t>
            </a:r>
            <a:r>
              <a:rPr lang="ro-RO" sz="2200" dirty="0">
                <a:latin typeface="Times New Roman" pitchFamily="18" charset="0"/>
                <a:cs typeface="Times New Roman" pitchFamily="18" charset="0"/>
              </a:rPr>
              <a:t>numărul de “elevi ponderaţi” dintr-o unitate </a:t>
            </a:r>
            <a:r>
              <a:rPr lang="ro-RO" sz="2200" dirty="0" smtClean="0">
                <a:latin typeface="Times New Roman" pitchFamily="18" charset="0"/>
                <a:cs typeface="Times New Roman" pitchFamily="18" charset="0"/>
              </a:rPr>
              <a:t>administrativ-teritorială;</a:t>
            </a:r>
            <a:endParaRPr lang="en-US" sz="2200" dirty="0">
              <a:latin typeface="Times New Roman" pitchFamily="18" charset="0"/>
              <a:cs typeface="Times New Roman" pitchFamily="18" charset="0"/>
            </a:endParaRPr>
          </a:p>
          <a:p>
            <a:pPr marL="1433513" lvl="2" indent="-355600" algn="just" fontAlgn="auto">
              <a:spcAft>
                <a:spcPts val="0"/>
              </a:spcAft>
              <a:buClr>
                <a:schemeClr val="tx2">
                  <a:lumMod val="75000"/>
                </a:schemeClr>
              </a:buClr>
              <a:buFont typeface="Arial" pitchFamily="34" charset="0"/>
              <a:buNone/>
              <a:defRPr/>
            </a:pPr>
            <a:r>
              <a:rPr lang="ru-RU" sz="2200" b="1" dirty="0">
                <a:latin typeface="Times New Roman" pitchFamily="18" charset="0"/>
                <a:cs typeface="Times New Roman" pitchFamily="18" charset="0"/>
              </a:rPr>
              <a:t>B</a:t>
            </a:r>
            <a:r>
              <a:rPr lang="ru-RU" sz="2200" dirty="0">
                <a:latin typeface="Times New Roman" pitchFamily="18" charset="0"/>
                <a:cs typeface="Times New Roman" pitchFamily="18" charset="0"/>
              </a:rPr>
              <a:t> – </a:t>
            </a:r>
            <a:r>
              <a:rPr lang="ro-RO" sz="2200" dirty="0">
                <a:latin typeface="Times New Roman" pitchFamily="18" charset="0"/>
                <a:cs typeface="Times New Roman" pitchFamily="18" charset="0"/>
              </a:rPr>
              <a:t>normativul valoric pentru o instituţie;</a:t>
            </a:r>
            <a:endParaRPr lang="en-US" sz="2200" dirty="0">
              <a:latin typeface="Times New Roman" pitchFamily="18" charset="0"/>
              <a:cs typeface="Times New Roman" pitchFamily="18" charset="0"/>
            </a:endParaRPr>
          </a:p>
          <a:p>
            <a:pPr marL="1433513" lvl="2" indent="-355600" algn="just" fontAlgn="auto">
              <a:spcAft>
                <a:spcPts val="0"/>
              </a:spcAft>
              <a:buClr>
                <a:schemeClr val="tx2">
                  <a:lumMod val="75000"/>
                </a:schemeClr>
              </a:buClr>
              <a:buFont typeface="Arial" pitchFamily="34" charset="0"/>
              <a:buNone/>
              <a:defRPr/>
            </a:pPr>
            <a:r>
              <a:rPr lang="ru-RU" sz="2200" b="1" dirty="0">
                <a:latin typeface="Times New Roman" pitchFamily="18" charset="0"/>
                <a:cs typeface="Times New Roman" pitchFamily="18" charset="0"/>
              </a:rPr>
              <a:t>S </a:t>
            </a:r>
            <a:r>
              <a:rPr lang="ru-RU" sz="2200" dirty="0">
                <a:latin typeface="Times New Roman" pitchFamily="18" charset="0"/>
                <a:cs typeface="Times New Roman" pitchFamily="18" charset="0"/>
              </a:rPr>
              <a:t>– </a:t>
            </a:r>
            <a:r>
              <a:rPr lang="ro-RO" sz="2200" dirty="0">
                <a:latin typeface="Times New Roman" pitchFamily="18" charset="0"/>
                <a:cs typeface="Times New Roman" pitchFamily="18" charset="0"/>
              </a:rPr>
              <a:t>numărul de instituţii ale unei unităţi administrativ-teritoriale;</a:t>
            </a:r>
            <a:r>
              <a:rPr lang="en-US" sz="1600" dirty="0" smtClean="0">
                <a:latin typeface="+mn-lt"/>
                <a:cs typeface="Times New Roman" pitchFamily="18" charset="0"/>
              </a:rPr>
              <a:t>(la </a:t>
            </a:r>
            <a:r>
              <a:rPr lang="en-US" sz="1600" dirty="0" err="1">
                <a:latin typeface="+mn-lt"/>
                <a:cs typeface="Times New Roman" pitchFamily="18" charset="0"/>
              </a:rPr>
              <a:t>situa</a:t>
            </a:r>
            <a:r>
              <a:rPr lang="ro-RO" sz="1600" dirty="0">
                <a:latin typeface="+mn-lt"/>
                <a:cs typeface="Times New Roman" pitchFamily="18" charset="0"/>
              </a:rPr>
              <a:t>ţ</a:t>
            </a:r>
            <a:r>
              <a:rPr lang="en-US" sz="1600" dirty="0" err="1">
                <a:latin typeface="+mn-lt"/>
                <a:cs typeface="Times New Roman" pitchFamily="18" charset="0"/>
              </a:rPr>
              <a:t>ia</a:t>
            </a:r>
            <a:r>
              <a:rPr lang="en-US" sz="1600" dirty="0">
                <a:latin typeface="+mn-lt"/>
                <a:cs typeface="Times New Roman" pitchFamily="18" charset="0"/>
              </a:rPr>
              <a:t> din 01.10.2007) </a:t>
            </a:r>
            <a:endParaRPr lang="ro-RO" sz="1600" dirty="0" smtClean="0">
              <a:latin typeface="+mn-lt"/>
              <a:cs typeface="Times New Roman" pitchFamily="18" charset="0"/>
            </a:endParaRPr>
          </a:p>
          <a:p>
            <a:pPr marL="1433513" lvl="2" indent="-355600" algn="just" fontAlgn="auto">
              <a:spcAft>
                <a:spcPts val="0"/>
              </a:spcAft>
              <a:buClr>
                <a:schemeClr val="tx2">
                  <a:lumMod val="75000"/>
                </a:schemeClr>
              </a:buClr>
              <a:buFont typeface="Arial" pitchFamily="34" charset="0"/>
              <a:buNone/>
              <a:defRPr/>
            </a:pPr>
            <a:endParaRPr lang="ro-RO" sz="1600" dirty="0">
              <a:latin typeface="+mn-lt"/>
              <a:cs typeface="Times New Roman" pitchFamily="18" charset="0"/>
            </a:endParaRPr>
          </a:p>
          <a:p>
            <a:pPr marL="1433513" lvl="2" indent="-355600" algn="just" fontAlgn="auto">
              <a:spcAft>
                <a:spcPts val="0"/>
              </a:spcAft>
              <a:buClr>
                <a:schemeClr val="tx2">
                  <a:lumMod val="75000"/>
                </a:schemeClr>
              </a:buClr>
              <a:buFont typeface="Arial" pitchFamily="34" charset="0"/>
              <a:buNone/>
              <a:defRPr/>
            </a:pPr>
            <a:endParaRPr lang="ro-RO" sz="1600" dirty="0">
              <a:latin typeface="+mn-lt"/>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4414" y="533400"/>
            <a:ext cx="5643602" cy="584775"/>
          </a:xfrm>
          <a:prstGeom prst="rect">
            <a:avLst/>
          </a:prstGeom>
        </p:spPr>
        <p:txBody>
          <a:bodyPr wrap="square">
            <a:spAutoFit/>
          </a:bodyPr>
          <a:lstStyle/>
          <a:p>
            <a:pPr algn="ctr">
              <a:defRPr/>
            </a:pPr>
            <a:r>
              <a:rPr lang="ro-RO" sz="3200" b="1" dirty="0">
                <a:effectLst>
                  <a:outerShdw blurRad="38100" dist="38100" dir="2700000" algn="tl">
                    <a:srgbClr val="000000">
                      <a:alpha val="43137"/>
                    </a:srgbClr>
                  </a:outerShdw>
                </a:effectLst>
                <a:latin typeface="Times New Roman" pitchFamily="18" charset="0"/>
                <a:ea typeface="+mj-ea"/>
                <a:cs typeface="Times New Roman" pitchFamily="18" charset="0"/>
              </a:rPr>
              <a:t>Parametrii formulei</a:t>
            </a:r>
            <a:endParaRPr lang="en-US" sz="3200" b="1" dirty="0">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pic>
        <p:nvPicPr>
          <p:cNvPr id="13315" name="Picture 9" descr="coins.png"/>
          <p:cNvPicPr>
            <a:picLocks noChangeAspect="1"/>
          </p:cNvPicPr>
          <p:nvPr/>
        </p:nvPicPr>
        <p:blipFill>
          <a:blip r:embed="rId2" cstate="print"/>
          <a:srcRect/>
          <a:stretch>
            <a:fillRect/>
          </a:stretch>
        </p:blipFill>
        <p:spPr bwMode="auto">
          <a:xfrm>
            <a:off x="4267200" y="4572000"/>
            <a:ext cx="4648200" cy="2146300"/>
          </a:xfrm>
          <a:prstGeom prst="rect">
            <a:avLst/>
          </a:prstGeom>
          <a:noFill/>
          <a:ln w="9525">
            <a:noFill/>
            <a:miter lim="800000"/>
            <a:headEnd/>
            <a:tailEnd/>
          </a:ln>
        </p:spPr>
      </p:pic>
      <p:sp>
        <p:nvSpPr>
          <p:cNvPr id="7" name="Rectangle 6"/>
          <p:cNvSpPr/>
          <p:nvPr/>
        </p:nvSpPr>
        <p:spPr>
          <a:xfrm>
            <a:off x="609600" y="1219200"/>
            <a:ext cx="8248680" cy="4585871"/>
          </a:xfrm>
          <a:prstGeom prst="rect">
            <a:avLst/>
          </a:prstGeom>
        </p:spPr>
        <p:txBody>
          <a:bodyPr wrap="square">
            <a:spAutoFit/>
          </a:bodyPr>
          <a:lstStyle/>
          <a:p>
            <a:pPr fontAlgn="auto">
              <a:spcAft>
                <a:spcPts val="0"/>
              </a:spcAft>
              <a:buClr>
                <a:schemeClr val="tx2">
                  <a:lumMod val="75000"/>
                </a:schemeClr>
              </a:buClr>
              <a:buFont typeface="Wingdings" pitchFamily="2" charset="2"/>
              <a:buChar char="q"/>
              <a:defRPr/>
            </a:pPr>
            <a:r>
              <a:rPr lang="ro-RO" sz="2400" b="1" dirty="0">
                <a:solidFill>
                  <a:srgbClr val="5A0606"/>
                </a:solidFill>
                <a:latin typeface="Times New Roman" pitchFamily="18" charset="0"/>
                <a:cs typeface="Times New Roman" pitchFamily="18" charset="0"/>
              </a:rPr>
              <a:t> Normativul valoric pentru un elev,</a:t>
            </a:r>
            <a:r>
              <a:rPr lang="en-US" sz="2400" b="1" dirty="0">
                <a:solidFill>
                  <a:srgbClr val="5A0606"/>
                </a:solidFill>
                <a:latin typeface="Times New Roman" pitchFamily="18" charset="0"/>
                <a:cs typeface="Times New Roman" pitchFamily="18" charset="0"/>
              </a:rPr>
              <a:t>  A</a:t>
            </a:r>
            <a:endParaRPr lang="ro-RO" sz="2400" dirty="0">
              <a:solidFill>
                <a:srgbClr val="5A0606"/>
              </a:solidFill>
              <a:latin typeface="Times New Roman" pitchFamily="18" charset="0"/>
              <a:cs typeface="Times New Roman" pitchFamily="18" charset="0"/>
            </a:endParaRPr>
          </a:p>
          <a:p>
            <a:pPr lvl="1" fontAlgn="auto">
              <a:spcAft>
                <a:spcPts val="0"/>
              </a:spcAft>
              <a:buClr>
                <a:schemeClr val="tx2">
                  <a:lumMod val="75000"/>
                </a:schemeClr>
              </a:buClr>
              <a:buFont typeface="Arial" pitchFamily="34" charset="0"/>
              <a:buNone/>
              <a:defRPr/>
            </a:pPr>
            <a:r>
              <a:rPr lang="ro-RO" sz="2400" dirty="0">
                <a:solidFill>
                  <a:srgbClr val="5A0606"/>
                </a:solidFill>
                <a:latin typeface="Times New Roman" pitchFamily="18" charset="0"/>
                <a:cs typeface="Times New Roman" pitchFamily="18" charset="0"/>
              </a:rPr>
              <a:t>Normativ unic pentru toţi elevii ponderaţi</a:t>
            </a:r>
            <a:r>
              <a:rPr lang="en-US" sz="2400" dirty="0">
                <a:solidFill>
                  <a:srgbClr val="5A0606"/>
                </a:solidFill>
                <a:latin typeface="Times New Roman" pitchFamily="18" charset="0"/>
                <a:cs typeface="Times New Roman" pitchFamily="18" charset="0"/>
              </a:rPr>
              <a:t>, </a:t>
            </a:r>
            <a:r>
              <a:rPr lang="ro-RO" sz="1400" dirty="0">
                <a:solidFill>
                  <a:srgbClr val="5A0606"/>
                </a:solidFill>
                <a:latin typeface="Times New Roman" pitchFamily="18" charset="0"/>
                <a:cs typeface="Times New Roman" pitchFamily="18" charset="0"/>
              </a:rPr>
              <a:t>(</a:t>
            </a:r>
            <a:r>
              <a:rPr lang="ro-RO" sz="1600" dirty="0">
                <a:solidFill>
                  <a:srgbClr val="5A0606"/>
                </a:solidFill>
                <a:latin typeface="Times New Roman" pitchFamily="18" charset="0"/>
                <a:cs typeface="Times New Roman" pitchFamily="18" charset="0"/>
              </a:rPr>
              <a:t>pentru </a:t>
            </a:r>
            <a:r>
              <a:rPr lang="ro-RO" dirty="0" smtClean="0">
                <a:solidFill>
                  <a:srgbClr val="5A0606"/>
                </a:solidFill>
                <a:latin typeface="Times New Roman" pitchFamily="18" charset="0"/>
                <a:cs typeface="Times New Roman" pitchFamily="18" charset="0"/>
              </a:rPr>
              <a:t>201</a:t>
            </a:r>
            <a:r>
              <a:rPr lang="en-US" dirty="0" smtClean="0">
                <a:solidFill>
                  <a:srgbClr val="5A0606"/>
                </a:solidFill>
                <a:latin typeface="Times New Roman" pitchFamily="18" charset="0"/>
                <a:cs typeface="Times New Roman" pitchFamily="18" charset="0"/>
              </a:rPr>
              <a:t>5</a:t>
            </a:r>
            <a:r>
              <a:rPr lang="ro-RO" sz="1600" dirty="0" smtClean="0">
                <a:solidFill>
                  <a:srgbClr val="5A0606"/>
                </a:solidFill>
                <a:latin typeface="Times New Roman" pitchFamily="18" charset="0"/>
                <a:cs typeface="Times New Roman" pitchFamily="18" charset="0"/>
              </a:rPr>
              <a:t> </a:t>
            </a:r>
            <a:r>
              <a:rPr lang="ro-RO" sz="2000" dirty="0">
                <a:solidFill>
                  <a:srgbClr val="5A0606"/>
                </a:solidFill>
                <a:latin typeface="Times New Roman" pitchFamily="18" charset="0"/>
                <a:cs typeface="Times New Roman" pitchFamily="18" charset="0"/>
              </a:rPr>
              <a:t>- </a:t>
            </a:r>
            <a:r>
              <a:rPr lang="en-US" sz="2000" b="1" dirty="0" smtClean="0">
                <a:solidFill>
                  <a:srgbClr val="5A0606"/>
                </a:solidFill>
                <a:latin typeface="Times New Roman" pitchFamily="18" charset="0"/>
                <a:cs typeface="Times New Roman" pitchFamily="18" charset="0"/>
              </a:rPr>
              <a:t>8771 lei, </a:t>
            </a:r>
            <a:r>
              <a:rPr lang="en-US" sz="2000" dirty="0" smtClean="0">
                <a:solidFill>
                  <a:srgbClr val="5A0606"/>
                </a:solidFill>
                <a:latin typeface="Times New Roman" pitchFamily="18" charset="0"/>
                <a:cs typeface="Times New Roman" pitchFamily="18" charset="0"/>
              </a:rPr>
              <a:t>cu 27% </a:t>
            </a:r>
            <a:r>
              <a:rPr lang="en-US" sz="2000" dirty="0" err="1" smtClean="0">
                <a:solidFill>
                  <a:srgbClr val="5A0606"/>
                </a:solidFill>
                <a:latin typeface="Times New Roman" pitchFamily="18" charset="0"/>
                <a:cs typeface="Times New Roman" pitchFamily="18" charset="0"/>
              </a:rPr>
              <a:t>mai</a:t>
            </a:r>
            <a:r>
              <a:rPr lang="en-US" sz="2000" dirty="0" smtClean="0">
                <a:solidFill>
                  <a:srgbClr val="5A0606"/>
                </a:solidFill>
                <a:latin typeface="Times New Roman" pitchFamily="18" charset="0"/>
                <a:cs typeface="Times New Roman" pitchFamily="18" charset="0"/>
              </a:rPr>
              <a:t> mare </a:t>
            </a:r>
            <a:r>
              <a:rPr lang="en-US" sz="2000" dirty="0" err="1" smtClean="0">
                <a:solidFill>
                  <a:srgbClr val="5A0606"/>
                </a:solidFill>
                <a:latin typeface="Times New Roman" pitchFamily="18" charset="0"/>
                <a:cs typeface="Times New Roman" pitchFamily="18" charset="0"/>
              </a:rPr>
              <a:t>fata</a:t>
            </a:r>
            <a:r>
              <a:rPr lang="en-US" sz="2000" dirty="0" smtClean="0">
                <a:solidFill>
                  <a:srgbClr val="5A0606"/>
                </a:solidFill>
                <a:latin typeface="Times New Roman" pitchFamily="18" charset="0"/>
                <a:cs typeface="Times New Roman" pitchFamily="18" charset="0"/>
              </a:rPr>
              <a:t> de 2014</a:t>
            </a:r>
            <a:r>
              <a:rPr lang="ro-RO" sz="2400" dirty="0" smtClean="0">
                <a:solidFill>
                  <a:srgbClr val="5A0606"/>
                </a:solidFill>
                <a:latin typeface="Times New Roman" pitchFamily="18" charset="0"/>
                <a:cs typeface="Times New Roman" pitchFamily="18" charset="0"/>
              </a:rPr>
              <a:t>)</a:t>
            </a:r>
            <a:endParaRPr lang="ro-RO" sz="2400" dirty="0">
              <a:solidFill>
                <a:srgbClr val="5A0606"/>
              </a:solidFill>
              <a:latin typeface="Times New Roman" pitchFamily="18" charset="0"/>
              <a:cs typeface="Times New Roman" pitchFamily="18" charset="0"/>
            </a:endParaRPr>
          </a:p>
          <a:p>
            <a:pPr fontAlgn="auto">
              <a:spcAft>
                <a:spcPts val="0"/>
              </a:spcAft>
              <a:buClr>
                <a:schemeClr val="tx2">
                  <a:lumMod val="75000"/>
                </a:schemeClr>
              </a:buClr>
              <a:buFont typeface="Arial" pitchFamily="34" charset="0"/>
              <a:buNone/>
              <a:defRPr/>
            </a:pPr>
            <a:endParaRPr lang="ro-RO" sz="2400" b="1" dirty="0">
              <a:solidFill>
                <a:srgbClr val="5A0606"/>
              </a:solidFill>
              <a:latin typeface="Times New Roman" pitchFamily="18" charset="0"/>
              <a:cs typeface="Times New Roman" pitchFamily="18" charset="0"/>
            </a:endParaRPr>
          </a:p>
          <a:p>
            <a:pPr fontAlgn="auto">
              <a:spcAft>
                <a:spcPts val="0"/>
              </a:spcAft>
              <a:buClr>
                <a:schemeClr val="tx2">
                  <a:lumMod val="75000"/>
                </a:schemeClr>
              </a:buClr>
              <a:buFont typeface="Wingdings" pitchFamily="2" charset="2"/>
              <a:buChar char="q"/>
              <a:defRPr/>
            </a:pPr>
            <a:r>
              <a:rPr lang="ro-RO" sz="2400" b="1" dirty="0">
                <a:solidFill>
                  <a:srgbClr val="5A0606"/>
                </a:solidFill>
                <a:latin typeface="Times New Roman" pitchFamily="18" charset="0"/>
                <a:cs typeface="Times New Roman" pitchFamily="18" charset="0"/>
              </a:rPr>
              <a:t> Normativul valoric pentru o şcoală,</a:t>
            </a:r>
            <a:r>
              <a:rPr lang="en-US" sz="2400" b="1" dirty="0">
                <a:solidFill>
                  <a:srgbClr val="5A0606"/>
                </a:solidFill>
                <a:latin typeface="Times New Roman" pitchFamily="18" charset="0"/>
                <a:cs typeface="Times New Roman" pitchFamily="18" charset="0"/>
              </a:rPr>
              <a:t> B</a:t>
            </a:r>
            <a:endParaRPr lang="ro-RO" sz="2400" b="1" dirty="0">
              <a:solidFill>
                <a:srgbClr val="5A0606"/>
              </a:solidFill>
              <a:latin typeface="Times New Roman" pitchFamily="18" charset="0"/>
              <a:cs typeface="Times New Roman" pitchFamily="18" charset="0"/>
            </a:endParaRPr>
          </a:p>
          <a:p>
            <a:pPr fontAlgn="auto">
              <a:spcAft>
                <a:spcPts val="0"/>
              </a:spcAft>
              <a:buClr>
                <a:schemeClr val="tx2">
                  <a:lumMod val="75000"/>
                </a:schemeClr>
              </a:buClr>
              <a:buFont typeface="Arial" pitchFamily="34" charset="0"/>
              <a:buNone/>
              <a:defRPr/>
            </a:pPr>
            <a:r>
              <a:rPr lang="ro-RO" sz="2400" b="1" dirty="0">
                <a:solidFill>
                  <a:srgbClr val="5A0606"/>
                </a:solidFill>
                <a:latin typeface="Times New Roman" pitchFamily="18" charset="0"/>
                <a:cs typeface="Times New Roman" pitchFamily="18" charset="0"/>
              </a:rPr>
              <a:t>    </a:t>
            </a:r>
            <a:r>
              <a:rPr lang="ro-RO" sz="2400" dirty="0">
                <a:solidFill>
                  <a:srgbClr val="5A0606"/>
                </a:solidFill>
                <a:latin typeface="Times New Roman" pitchFamily="18" charset="0"/>
                <a:cs typeface="Times New Roman" pitchFamily="18" charset="0"/>
              </a:rPr>
              <a:t>Normativ unic pentru toate şcolile  UAT </a:t>
            </a:r>
            <a:r>
              <a:rPr lang="ro-RO" sz="1600" b="1" dirty="0">
                <a:solidFill>
                  <a:srgbClr val="5A0606"/>
                </a:solidFill>
                <a:latin typeface="Times New Roman" pitchFamily="18" charset="0"/>
                <a:cs typeface="Times New Roman" pitchFamily="18" charset="0"/>
              </a:rPr>
              <a:t>(</a:t>
            </a:r>
            <a:r>
              <a:rPr lang="ro-RO" sz="1600" dirty="0">
                <a:solidFill>
                  <a:srgbClr val="5A0606"/>
                </a:solidFill>
                <a:latin typeface="Times New Roman" pitchFamily="18" charset="0"/>
                <a:cs typeface="Times New Roman" pitchFamily="18" charset="0"/>
              </a:rPr>
              <a:t>pentru </a:t>
            </a:r>
            <a:r>
              <a:rPr lang="ro-RO" sz="1600" dirty="0" smtClean="0">
                <a:solidFill>
                  <a:srgbClr val="5A0606"/>
                </a:solidFill>
                <a:latin typeface="Times New Roman" pitchFamily="18" charset="0"/>
                <a:cs typeface="Times New Roman" pitchFamily="18" charset="0"/>
              </a:rPr>
              <a:t>201</a:t>
            </a:r>
            <a:r>
              <a:rPr lang="en-US" sz="1600" dirty="0" smtClean="0">
                <a:solidFill>
                  <a:srgbClr val="5A0606"/>
                </a:solidFill>
                <a:latin typeface="Times New Roman" pitchFamily="18" charset="0"/>
                <a:cs typeface="Times New Roman" pitchFamily="18" charset="0"/>
              </a:rPr>
              <a:t>5</a:t>
            </a:r>
            <a:r>
              <a:rPr lang="ro-RO" sz="1600" dirty="0" smtClean="0">
                <a:solidFill>
                  <a:srgbClr val="5A0606"/>
                </a:solidFill>
                <a:latin typeface="Times New Roman" pitchFamily="18" charset="0"/>
                <a:cs typeface="Times New Roman" pitchFamily="18" charset="0"/>
              </a:rPr>
              <a:t> </a:t>
            </a:r>
            <a:r>
              <a:rPr lang="ro-RO" sz="1400" b="1" dirty="0">
                <a:solidFill>
                  <a:srgbClr val="5A0606"/>
                </a:solidFill>
                <a:latin typeface="Times New Roman" pitchFamily="18" charset="0"/>
                <a:cs typeface="Times New Roman" pitchFamily="18" charset="0"/>
              </a:rPr>
              <a:t>– </a:t>
            </a:r>
            <a:r>
              <a:rPr lang="ro-RO" sz="2000" b="1" dirty="0" smtClean="0">
                <a:solidFill>
                  <a:srgbClr val="5A0606"/>
                </a:solidFill>
                <a:latin typeface="Times New Roman" pitchFamily="18" charset="0"/>
                <a:cs typeface="Times New Roman" pitchFamily="18" charset="0"/>
              </a:rPr>
              <a:t>4</a:t>
            </a:r>
            <a:r>
              <a:rPr lang="en-US" sz="2000" b="1" dirty="0" smtClean="0">
                <a:solidFill>
                  <a:srgbClr val="5A0606"/>
                </a:solidFill>
                <a:latin typeface="Times New Roman" pitchFamily="18" charset="0"/>
                <a:cs typeface="Times New Roman" pitchFamily="18" charset="0"/>
              </a:rPr>
              <a:t>28982</a:t>
            </a:r>
            <a:r>
              <a:rPr lang="ro-RO" sz="2000" dirty="0" smtClean="0">
                <a:solidFill>
                  <a:srgbClr val="5A0606"/>
                </a:solidFill>
                <a:latin typeface="Times New Roman" pitchFamily="18" charset="0"/>
                <a:cs typeface="Times New Roman" pitchFamily="18" charset="0"/>
              </a:rPr>
              <a:t> lei</a:t>
            </a:r>
            <a:r>
              <a:rPr lang="en-US" sz="2000" dirty="0" smtClean="0">
                <a:solidFill>
                  <a:srgbClr val="5A0606"/>
                </a:solidFill>
                <a:latin typeface="Times New Roman" pitchFamily="18" charset="0"/>
                <a:cs typeface="Times New Roman" pitchFamily="18" charset="0"/>
              </a:rPr>
              <a:t>,  </a:t>
            </a:r>
            <a:r>
              <a:rPr lang="en-US" dirty="0" smtClean="0">
                <a:solidFill>
                  <a:srgbClr val="5A0606"/>
                </a:solidFill>
                <a:latin typeface="Times New Roman" pitchFamily="18" charset="0"/>
                <a:cs typeface="Times New Roman" pitchFamily="18" charset="0"/>
              </a:rPr>
              <a:t>  cu </a:t>
            </a:r>
            <a:r>
              <a:rPr lang="en-US" dirty="0" smtClean="0">
                <a:solidFill>
                  <a:srgbClr val="5A0606"/>
                </a:solidFill>
                <a:latin typeface="Times New Roman" pitchFamily="18" charset="0"/>
                <a:cs typeface="Times New Roman" pitchFamily="18" charset="0"/>
              </a:rPr>
              <a:t>6% </a:t>
            </a:r>
            <a:r>
              <a:rPr lang="en-US" dirty="0" err="1" smtClean="0">
                <a:solidFill>
                  <a:srgbClr val="5A0606"/>
                </a:solidFill>
                <a:latin typeface="Times New Roman" pitchFamily="18" charset="0"/>
                <a:cs typeface="Times New Roman" pitchFamily="18" charset="0"/>
              </a:rPr>
              <a:t>mai</a:t>
            </a:r>
            <a:r>
              <a:rPr lang="en-US" dirty="0" smtClean="0">
                <a:solidFill>
                  <a:srgbClr val="5A0606"/>
                </a:solidFill>
                <a:latin typeface="Times New Roman" pitchFamily="18" charset="0"/>
                <a:cs typeface="Times New Roman" pitchFamily="18" charset="0"/>
              </a:rPr>
              <a:t> mare </a:t>
            </a:r>
            <a:r>
              <a:rPr lang="en-US" dirty="0" err="1" smtClean="0">
                <a:solidFill>
                  <a:srgbClr val="5A0606"/>
                </a:solidFill>
                <a:latin typeface="Times New Roman" pitchFamily="18" charset="0"/>
                <a:cs typeface="Times New Roman" pitchFamily="18" charset="0"/>
              </a:rPr>
              <a:t>fata</a:t>
            </a:r>
            <a:r>
              <a:rPr lang="en-US" dirty="0" smtClean="0">
                <a:solidFill>
                  <a:srgbClr val="5A0606"/>
                </a:solidFill>
                <a:latin typeface="Times New Roman" pitchFamily="18" charset="0"/>
                <a:cs typeface="Times New Roman" pitchFamily="18" charset="0"/>
              </a:rPr>
              <a:t> de 2014</a:t>
            </a:r>
            <a:r>
              <a:rPr lang="ro-RO" sz="2400" dirty="0" smtClean="0">
                <a:solidFill>
                  <a:srgbClr val="5A0606"/>
                </a:solidFill>
                <a:latin typeface="Times New Roman" pitchFamily="18" charset="0"/>
                <a:cs typeface="Times New Roman" pitchFamily="18" charset="0"/>
              </a:rPr>
              <a:t>)</a:t>
            </a:r>
            <a:endParaRPr lang="ro-RO" sz="2400" i="1" dirty="0">
              <a:solidFill>
                <a:srgbClr val="5A0606"/>
              </a:solidFill>
              <a:latin typeface="Times New Roman" pitchFamily="18" charset="0"/>
              <a:cs typeface="Times New Roman" pitchFamily="18" charset="0"/>
            </a:endParaRPr>
          </a:p>
          <a:p>
            <a:pPr lvl="1" algn="just" fontAlgn="auto">
              <a:spcAft>
                <a:spcPts val="0"/>
              </a:spcAft>
              <a:buClr>
                <a:schemeClr val="tx2">
                  <a:lumMod val="75000"/>
                </a:schemeClr>
              </a:buClr>
              <a:buFont typeface="Arial" pitchFamily="34" charset="0"/>
              <a:buNone/>
              <a:defRPr/>
            </a:pPr>
            <a:endParaRPr lang="ro-RO" sz="2400" b="1" dirty="0">
              <a:solidFill>
                <a:srgbClr val="5A0606"/>
              </a:solidFill>
              <a:latin typeface="Times New Roman" pitchFamily="18" charset="0"/>
              <a:cs typeface="Times New Roman" pitchFamily="18" charset="0"/>
            </a:endParaRPr>
          </a:p>
          <a:p>
            <a:pPr algn="just" fontAlgn="auto">
              <a:spcAft>
                <a:spcPts val="0"/>
              </a:spcAft>
              <a:buClr>
                <a:schemeClr val="tx2">
                  <a:lumMod val="75000"/>
                </a:schemeClr>
              </a:buClr>
              <a:buFont typeface="Wingdings" pitchFamily="2" charset="2"/>
              <a:buChar char="q"/>
              <a:defRPr/>
            </a:pPr>
            <a:r>
              <a:rPr lang="ro-RO" sz="2400" b="1" dirty="0">
                <a:solidFill>
                  <a:srgbClr val="5A0606"/>
                </a:solidFill>
                <a:latin typeface="Times New Roman" pitchFamily="18" charset="0"/>
                <a:cs typeface="Times New Roman" pitchFamily="18" charset="0"/>
              </a:rPr>
              <a:t> Ponderea</a:t>
            </a:r>
            <a:r>
              <a:rPr lang="en-US" sz="2400" b="1" dirty="0">
                <a:solidFill>
                  <a:srgbClr val="5A0606"/>
                </a:solidFill>
                <a:latin typeface="Times New Roman" pitchFamily="18" charset="0"/>
                <a:cs typeface="Times New Roman" pitchFamily="18" charset="0"/>
              </a:rPr>
              <a:t> </a:t>
            </a:r>
            <a:r>
              <a:rPr lang="ro-RO" sz="2400" b="1" dirty="0">
                <a:solidFill>
                  <a:srgbClr val="5A0606"/>
                </a:solidFill>
                <a:latin typeface="Times New Roman" pitchFamily="18" charset="0"/>
                <a:cs typeface="Times New Roman" pitchFamily="18" charset="0"/>
              </a:rPr>
              <a:t>parametrilor</a:t>
            </a:r>
            <a:r>
              <a:rPr lang="en-US" sz="2400" b="1" dirty="0">
                <a:solidFill>
                  <a:srgbClr val="5A0606"/>
                </a:solidFill>
                <a:latin typeface="Times New Roman" pitchFamily="18" charset="0"/>
                <a:cs typeface="Times New Roman" pitchFamily="18" charset="0"/>
              </a:rPr>
              <a:t> A </a:t>
            </a:r>
            <a:r>
              <a:rPr lang="ro-RO" sz="2400" b="1" dirty="0">
                <a:solidFill>
                  <a:srgbClr val="5A0606"/>
                </a:solidFill>
                <a:latin typeface="Times New Roman" pitchFamily="18" charset="0"/>
                <a:cs typeface="Times New Roman" pitchFamily="18" charset="0"/>
              </a:rPr>
              <a:t>şi</a:t>
            </a:r>
            <a:r>
              <a:rPr lang="en-US" sz="2400" b="1" dirty="0">
                <a:solidFill>
                  <a:srgbClr val="5A0606"/>
                </a:solidFill>
                <a:latin typeface="Times New Roman" pitchFamily="18" charset="0"/>
                <a:cs typeface="Times New Roman" pitchFamily="18" charset="0"/>
              </a:rPr>
              <a:t> B </a:t>
            </a:r>
            <a:r>
              <a:rPr lang="ro-RO" sz="2400" b="1" dirty="0">
                <a:solidFill>
                  <a:srgbClr val="5A0606"/>
                </a:solidFill>
                <a:latin typeface="Times New Roman" pitchFamily="18" charset="0"/>
                <a:cs typeface="Times New Roman" pitchFamily="18" charset="0"/>
              </a:rPr>
              <a:t>î</a:t>
            </a:r>
            <a:r>
              <a:rPr lang="en-US" sz="2400" b="1" dirty="0">
                <a:solidFill>
                  <a:srgbClr val="5A0606"/>
                </a:solidFill>
                <a:latin typeface="Times New Roman" pitchFamily="18" charset="0"/>
                <a:cs typeface="Times New Roman" pitchFamily="18" charset="0"/>
              </a:rPr>
              <a:t>n</a:t>
            </a:r>
            <a:r>
              <a:rPr lang="ro-RO" sz="2400" b="1" dirty="0">
                <a:solidFill>
                  <a:srgbClr val="5A0606"/>
                </a:solidFill>
                <a:latin typeface="Times New Roman" pitchFamily="18" charset="0"/>
                <a:cs typeface="Times New Roman" pitchFamily="18" charset="0"/>
              </a:rPr>
              <a:t> totalul de cheltuieli</a:t>
            </a:r>
            <a:r>
              <a:rPr lang="en-US" sz="2400" b="1" dirty="0">
                <a:solidFill>
                  <a:srgbClr val="5A0606"/>
                </a:solidFill>
                <a:latin typeface="Times New Roman" pitchFamily="18" charset="0"/>
                <a:cs typeface="Times New Roman" pitchFamily="18" charset="0"/>
              </a:rPr>
              <a:t> </a:t>
            </a:r>
            <a:r>
              <a:rPr lang="ro-RO" sz="2400" b="1" dirty="0">
                <a:solidFill>
                  <a:srgbClr val="5A0606"/>
                </a:solidFill>
                <a:latin typeface="Times New Roman" pitchFamily="18" charset="0"/>
                <a:cs typeface="Times New Roman" pitchFamily="18" charset="0"/>
              </a:rPr>
              <a:t>calculate de MF pentru UAT este de:</a:t>
            </a:r>
          </a:p>
          <a:p>
            <a:pPr lvl="1" fontAlgn="auto">
              <a:spcAft>
                <a:spcPts val="0"/>
              </a:spcAft>
              <a:buClr>
                <a:schemeClr val="tx2">
                  <a:lumMod val="75000"/>
                </a:schemeClr>
              </a:buClr>
              <a:buFont typeface="Arial" pitchFamily="34" charset="0"/>
              <a:buNone/>
              <a:defRPr/>
            </a:pPr>
            <a:r>
              <a:rPr lang="ro-RO" sz="2400" b="1" dirty="0">
                <a:solidFill>
                  <a:srgbClr val="5A0606"/>
                </a:solidFill>
                <a:latin typeface="Times New Roman" pitchFamily="18" charset="0"/>
                <a:cs typeface="Times New Roman" pitchFamily="18" charset="0"/>
              </a:rPr>
              <a:t> </a:t>
            </a:r>
          </a:p>
          <a:p>
            <a:pPr lvl="1" fontAlgn="auto">
              <a:spcAft>
                <a:spcPts val="0"/>
              </a:spcAft>
              <a:buClr>
                <a:schemeClr val="tx2">
                  <a:lumMod val="75000"/>
                </a:schemeClr>
              </a:buClr>
              <a:buFont typeface="Arial" pitchFamily="34" charset="0"/>
              <a:buNone/>
              <a:defRPr/>
            </a:pPr>
            <a:r>
              <a:rPr lang="ro-RO" sz="2800" b="1" i="1" dirty="0">
                <a:solidFill>
                  <a:srgbClr val="FF0000"/>
                </a:solidFill>
                <a:latin typeface="Times New Roman" pitchFamily="18" charset="0"/>
                <a:cs typeface="Times New Roman" pitchFamily="18" charset="0"/>
              </a:rPr>
              <a:t>A – 0,</a:t>
            </a:r>
            <a:r>
              <a:rPr lang="en-US" sz="2800" b="1" i="1" dirty="0" smtClean="0">
                <a:solidFill>
                  <a:srgbClr val="FF0000"/>
                </a:solidFill>
                <a:latin typeface="Times New Roman" pitchFamily="18" charset="0"/>
                <a:cs typeface="Times New Roman" pitchFamily="18" charset="0"/>
              </a:rPr>
              <a:t>82</a:t>
            </a:r>
            <a:r>
              <a:rPr lang="ro-RO" sz="2800" b="1" i="1" dirty="0" smtClean="0">
                <a:solidFill>
                  <a:srgbClr val="FF0000"/>
                </a:solidFill>
                <a:latin typeface="Times New Roman" pitchFamily="18" charset="0"/>
                <a:cs typeface="Times New Roman" pitchFamily="18" charset="0"/>
              </a:rPr>
              <a:t>   </a:t>
            </a:r>
            <a:r>
              <a:rPr lang="ro-RO" sz="2800" b="1" i="1" dirty="0">
                <a:solidFill>
                  <a:srgbClr val="FF0000"/>
                </a:solidFill>
                <a:latin typeface="Times New Roman" pitchFamily="18" charset="0"/>
                <a:cs typeface="Times New Roman" pitchFamily="18" charset="0"/>
              </a:rPr>
              <a:t>şi   B – </a:t>
            </a:r>
            <a:r>
              <a:rPr lang="ro-RO" sz="2800" b="1" i="1" dirty="0" smtClean="0">
                <a:solidFill>
                  <a:srgbClr val="FF0000"/>
                </a:solidFill>
                <a:latin typeface="Times New Roman" pitchFamily="18" charset="0"/>
                <a:cs typeface="Times New Roman" pitchFamily="18" charset="0"/>
              </a:rPr>
              <a:t>0,</a:t>
            </a:r>
            <a:r>
              <a:rPr lang="en-US" sz="2800" b="1" i="1" dirty="0" smtClean="0">
                <a:solidFill>
                  <a:srgbClr val="FF0000"/>
                </a:solidFill>
                <a:latin typeface="Times New Roman" pitchFamily="18" charset="0"/>
                <a:cs typeface="Times New Roman" pitchFamily="18" charset="0"/>
              </a:rPr>
              <a:t>18</a:t>
            </a:r>
            <a:r>
              <a:rPr lang="ro-RO" sz="2800" b="1" i="1" dirty="0" smtClean="0">
                <a:solidFill>
                  <a:srgbClr val="FF0000"/>
                </a:solidFill>
                <a:latin typeface="Times New Roman" pitchFamily="18" charset="0"/>
                <a:cs typeface="Times New Roman" pitchFamily="18" charset="0"/>
              </a:rPr>
              <a:t> </a:t>
            </a:r>
            <a:endParaRPr lang="en-US" sz="2800"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419600" y="5029200"/>
            <a:ext cx="4343400" cy="914400"/>
          </a:xfrm>
        </p:spPr>
        <p:txBody>
          <a:bodyPr/>
          <a:lstStyle/>
          <a:p>
            <a:endParaRPr lang="en-US" smtClean="0"/>
          </a:p>
        </p:txBody>
      </p:sp>
      <p:sp>
        <p:nvSpPr>
          <p:cNvPr id="5" name="Rectangle 4"/>
          <p:cNvSpPr/>
          <p:nvPr/>
        </p:nvSpPr>
        <p:spPr>
          <a:xfrm>
            <a:off x="914400" y="285728"/>
            <a:ext cx="6729434" cy="1015663"/>
          </a:xfrm>
          <a:prstGeom prst="rect">
            <a:avLst/>
          </a:prstGeom>
        </p:spPr>
        <p:txBody>
          <a:bodyPr wrap="square">
            <a:spAutoFit/>
          </a:bodyPr>
          <a:lstStyle/>
          <a:p>
            <a:pPr algn="ctr">
              <a:defRPr/>
            </a:pPr>
            <a:r>
              <a:rPr lang="ro-RO" sz="2800" b="1" dirty="0">
                <a:effectLst>
                  <a:outerShdw blurRad="38100" dist="38100" dir="2700000" algn="tl">
                    <a:srgbClr val="000000">
                      <a:alpha val="43137"/>
                    </a:srgbClr>
                  </a:outerShdw>
                </a:effectLst>
                <a:latin typeface="Times New Roman" pitchFamily="18" charset="0"/>
                <a:ea typeface="+mj-ea"/>
                <a:cs typeface="Times New Roman" pitchFamily="18" charset="0"/>
              </a:rPr>
              <a:t>Cheltuielile incluse </a:t>
            </a:r>
            <a:r>
              <a:rPr lang="ro-RO" sz="3200" b="1" dirty="0">
                <a:effectLst>
                  <a:outerShdw blurRad="38100" dist="38100" dir="2700000" algn="tl">
                    <a:srgbClr val="000000">
                      <a:alpha val="43137"/>
                    </a:srgbClr>
                  </a:outerShdw>
                </a:effectLst>
                <a:latin typeface="Times New Roman" pitchFamily="18" charset="0"/>
                <a:ea typeface="+mj-ea"/>
                <a:cs typeface="Times New Roman" pitchFamily="18" charset="0"/>
              </a:rPr>
              <a:t>în</a:t>
            </a:r>
            <a:r>
              <a:rPr lang="ro-RO" sz="2800" b="1" dirty="0">
                <a:effectLst>
                  <a:outerShdw blurRad="38100" dist="38100" dir="2700000" algn="tl">
                    <a:srgbClr val="000000">
                      <a:alpha val="43137"/>
                    </a:srgbClr>
                  </a:outerShdw>
                </a:effectLst>
                <a:latin typeface="Times New Roman" pitchFamily="18" charset="0"/>
                <a:ea typeface="+mj-ea"/>
                <a:cs typeface="Times New Roman" pitchFamily="18" charset="0"/>
              </a:rPr>
              <a:t> </a:t>
            </a:r>
            <a:r>
              <a:rPr lang="ro-RO" sz="2800" b="1" dirty="0" smtClean="0">
                <a:effectLst>
                  <a:outerShdw blurRad="38100" dist="38100" dir="2700000" algn="tl">
                    <a:srgbClr val="000000">
                      <a:alpha val="43137"/>
                    </a:srgbClr>
                  </a:outerShdw>
                </a:effectLst>
                <a:latin typeface="Times New Roman" pitchFamily="18" charset="0"/>
                <a:ea typeface="+mj-ea"/>
                <a:cs typeface="Times New Roman" pitchFamily="18" charset="0"/>
              </a:rPr>
              <a:t> metodologi</a:t>
            </a:r>
            <a:r>
              <a:rPr lang="en-US" sz="2800" b="1" dirty="0" smtClean="0">
                <a:effectLst>
                  <a:outerShdw blurRad="38100" dist="38100" dir="2700000" algn="tl">
                    <a:srgbClr val="000000">
                      <a:alpha val="43137"/>
                    </a:srgbClr>
                  </a:outerShdw>
                </a:effectLst>
                <a:latin typeface="Times New Roman" pitchFamily="18" charset="0"/>
                <a:ea typeface="+mj-ea"/>
                <a:cs typeface="Times New Roman" pitchFamily="18" charset="0"/>
              </a:rPr>
              <a:t>a de </a:t>
            </a:r>
            <a:r>
              <a:rPr lang="en-US" sz="2800" b="1" dirty="0" err="1" smtClean="0">
                <a:effectLst>
                  <a:outerShdw blurRad="38100" dist="38100" dir="2700000" algn="tl">
                    <a:srgbClr val="000000">
                      <a:alpha val="43137"/>
                    </a:srgbClr>
                  </a:outerShdw>
                </a:effectLst>
                <a:latin typeface="Times New Roman" pitchFamily="18" charset="0"/>
                <a:ea typeface="+mj-ea"/>
                <a:cs typeface="Times New Roman" pitchFamily="18" charset="0"/>
              </a:rPr>
              <a:t>finan</a:t>
            </a:r>
            <a:r>
              <a:rPr lang="ro-RO" sz="2800" b="1" dirty="0" smtClean="0">
                <a:effectLst>
                  <a:outerShdw blurRad="38100" dist="38100" dir="2700000" algn="tl">
                    <a:srgbClr val="000000">
                      <a:alpha val="43137"/>
                    </a:srgbClr>
                  </a:outerShdw>
                </a:effectLst>
                <a:latin typeface="Times New Roman" pitchFamily="18" charset="0"/>
                <a:ea typeface="+mj-ea"/>
                <a:cs typeface="Times New Roman" pitchFamily="18" charset="0"/>
              </a:rPr>
              <a:t>ț</a:t>
            </a:r>
            <a:r>
              <a:rPr lang="en-US" sz="2800" b="1" dirty="0" smtClean="0">
                <a:effectLst>
                  <a:outerShdw blurRad="38100" dist="38100" dir="2700000" algn="tl">
                    <a:srgbClr val="000000">
                      <a:alpha val="43137"/>
                    </a:srgbClr>
                  </a:outerShdw>
                </a:effectLst>
                <a:latin typeface="Times New Roman" pitchFamily="18" charset="0"/>
                <a:ea typeface="+mj-ea"/>
                <a:cs typeface="Times New Roman" pitchFamily="18" charset="0"/>
              </a:rPr>
              <a:t>are</a:t>
            </a:r>
            <a:endParaRPr lang="en-US" sz="2800" b="1" dirty="0">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14340" name="Rectangle 5"/>
          <p:cNvSpPr>
            <a:spLocks noChangeArrowheads="1"/>
          </p:cNvSpPr>
          <p:nvPr/>
        </p:nvSpPr>
        <p:spPr bwMode="auto">
          <a:xfrm>
            <a:off x="500034" y="1366838"/>
            <a:ext cx="8001056" cy="3847207"/>
          </a:xfrm>
          <a:prstGeom prst="rect">
            <a:avLst/>
          </a:prstGeom>
          <a:noFill/>
          <a:ln w="9525">
            <a:noFill/>
            <a:miter lim="800000"/>
            <a:headEnd/>
            <a:tailEnd/>
          </a:ln>
        </p:spPr>
        <p:txBody>
          <a:bodyPr wrap="square">
            <a:spAutoFit/>
          </a:bodyPr>
          <a:lstStyle/>
          <a:p>
            <a:r>
              <a:rPr lang="ro-RO" sz="2800" b="1" u="sng" dirty="0">
                <a:solidFill>
                  <a:srgbClr val="5A0606"/>
                </a:solidFill>
                <a:latin typeface="Times New Roman" pitchFamily="18" charset="0"/>
                <a:cs typeface="Times New Roman" pitchFamily="18" charset="0"/>
              </a:rPr>
              <a:t>Toate cheltuielile curente</a:t>
            </a:r>
            <a:r>
              <a:rPr lang="ro-RO" sz="2600" b="1" dirty="0">
                <a:solidFill>
                  <a:srgbClr val="5A0606"/>
                </a:solidFill>
                <a:latin typeface="Times New Roman" pitchFamily="18" charset="0"/>
                <a:cs typeface="Times New Roman" pitchFamily="18" charset="0"/>
              </a:rPr>
              <a:t>: </a:t>
            </a:r>
            <a:endParaRPr lang="en-US" sz="2600" b="1" dirty="0">
              <a:solidFill>
                <a:srgbClr val="5A0606"/>
              </a:solidFill>
              <a:latin typeface="Times New Roman" pitchFamily="18" charset="0"/>
              <a:cs typeface="Times New Roman" pitchFamily="18" charset="0"/>
            </a:endParaRPr>
          </a:p>
          <a:p>
            <a:pPr lvl="1" algn="just"/>
            <a:endParaRPr lang="ro-RO" sz="2000" i="1" dirty="0">
              <a:solidFill>
                <a:srgbClr val="5A0606"/>
              </a:solidFill>
              <a:latin typeface="Times New Roman" pitchFamily="18" charset="0"/>
              <a:cs typeface="Times New Roman" pitchFamily="18" charset="0"/>
            </a:endParaRPr>
          </a:p>
          <a:p>
            <a:pPr lvl="1" algn="just"/>
            <a:r>
              <a:rPr lang="ro-RO" sz="2800" i="1" dirty="0">
                <a:solidFill>
                  <a:srgbClr val="5A0606"/>
                </a:solidFill>
                <a:latin typeface="Times New Roman" pitchFamily="18" charset="0"/>
                <a:cs typeface="Times New Roman" pitchFamily="18" charset="0"/>
              </a:rPr>
              <a:t>cu excepţia celor pentru  </a:t>
            </a:r>
            <a:r>
              <a:rPr lang="ro-RO" sz="2800" i="1" dirty="0" smtClean="0">
                <a:solidFill>
                  <a:srgbClr val="5A0606"/>
                </a:solidFill>
                <a:latin typeface="Times New Roman" pitchFamily="18" charset="0"/>
                <a:cs typeface="Times New Roman" pitchFamily="18" charset="0"/>
              </a:rPr>
              <a:t>alimentaţie, </a:t>
            </a:r>
            <a:r>
              <a:rPr lang="en-US" sz="2800" i="1" dirty="0" err="1" smtClean="0">
                <a:solidFill>
                  <a:srgbClr val="5A0606"/>
                </a:solidFill>
                <a:latin typeface="Times New Roman" pitchFamily="18" charset="0"/>
                <a:cs typeface="Times New Roman" pitchFamily="18" charset="0"/>
              </a:rPr>
              <a:t>studierea</a:t>
            </a:r>
            <a:r>
              <a:rPr lang="en-US" sz="2800" i="1" dirty="0" smtClean="0">
                <a:solidFill>
                  <a:srgbClr val="5A0606"/>
                </a:solidFill>
                <a:latin typeface="Times New Roman" pitchFamily="18" charset="0"/>
                <a:cs typeface="Times New Roman" pitchFamily="18" charset="0"/>
              </a:rPr>
              <a:t> </a:t>
            </a:r>
            <a:r>
              <a:rPr lang="en-US" sz="2800" i="1" dirty="0" err="1" smtClean="0">
                <a:solidFill>
                  <a:srgbClr val="5A0606"/>
                </a:solidFill>
                <a:latin typeface="Times New Roman" pitchFamily="18" charset="0"/>
                <a:cs typeface="Times New Roman" pitchFamily="18" charset="0"/>
              </a:rPr>
              <a:t>limbilor</a:t>
            </a:r>
            <a:r>
              <a:rPr lang="en-US" sz="2800" i="1" dirty="0" smtClean="0">
                <a:solidFill>
                  <a:srgbClr val="5A0606"/>
                </a:solidFill>
                <a:latin typeface="Times New Roman" pitchFamily="18" charset="0"/>
                <a:cs typeface="Times New Roman" pitchFamily="18" charset="0"/>
              </a:rPr>
              <a:t> </a:t>
            </a:r>
            <a:r>
              <a:rPr lang="en-US" sz="2800" i="1" dirty="0" err="1" smtClean="0">
                <a:solidFill>
                  <a:srgbClr val="5A0606"/>
                </a:solidFill>
                <a:latin typeface="Times New Roman" pitchFamily="18" charset="0"/>
                <a:cs typeface="Times New Roman" pitchFamily="18" charset="0"/>
              </a:rPr>
              <a:t>minorit</a:t>
            </a:r>
            <a:r>
              <a:rPr lang="ro-RO" sz="2800" i="1" dirty="0" smtClean="0">
                <a:solidFill>
                  <a:srgbClr val="5A0606"/>
                </a:solidFill>
                <a:latin typeface="Times New Roman" pitchFamily="18" charset="0"/>
                <a:cs typeface="Times New Roman" pitchFamily="18" charset="0"/>
              </a:rPr>
              <a:t>ăților naționale, </a:t>
            </a:r>
            <a:r>
              <a:rPr lang="ro-RO" sz="2800" i="1" dirty="0">
                <a:solidFill>
                  <a:srgbClr val="5A0606"/>
                </a:solidFill>
                <a:latin typeface="Times New Roman" pitchFamily="18" charset="0"/>
                <a:cs typeface="Times New Roman" pitchFamily="18" charset="0"/>
              </a:rPr>
              <a:t>condiţiile specifice de retribuire a muncii în unele instituţii din raioanele Căuşeni, Anenii Noi şi Dubăsari, celor ce ţin de activitatea grupelor de pregătire obligatorie a copiilor pentru şcoală şi investiţiile capitale (resurse ce sunt alocate de MF separat)</a:t>
            </a:r>
          </a:p>
        </p:txBody>
      </p:sp>
      <p:pic>
        <p:nvPicPr>
          <p:cNvPr id="7" name="Рисунок 8" descr="images (5).jpg"/>
          <p:cNvPicPr>
            <a:picLocks noChangeAspect="1"/>
          </p:cNvPicPr>
          <p:nvPr/>
        </p:nvPicPr>
        <p:blipFill>
          <a:blip r:embed="rId2" cstate="print"/>
          <a:stretch>
            <a:fillRect/>
          </a:stretch>
        </p:blipFill>
        <p:spPr>
          <a:xfrm>
            <a:off x="4278086" y="5067795"/>
            <a:ext cx="4572000" cy="1752600"/>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417585"/>
            <a:ext cx="7286676" cy="762000"/>
          </a:xfrm>
        </p:spPr>
        <p:txBody>
          <a:bodyPr rtlCol="0">
            <a:noAutofit/>
          </a:bodyPr>
          <a:lstStyle/>
          <a:p>
            <a:pPr eaLnBrk="1" fontAlgn="auto" hangingPunct="1">
              <a:spcAft>
                <a:spcPts val="0"/>
              </a:spcAft>
              <a:defRPr/>
            </a:pPr>
            <a:r>
              <a:rPr lang="ro-RO" sz="3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Aplicarea </a:t>
            </a:r>
            <a:r>
              <a:rPr lang="en-US" sz="32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costului</a:t>
            </a:r>
            <a:r>
              <a:rPr lang="en-US" sz="3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standard per </a:t>
            </a:r>
            <a:r>
              <a:rPr lang="en-US" sz="32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elev</a:t>
            </a:r>
            <a:endParaRPr lang="en-US"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 Placeholder 3"/>
          <p:cNvSpPr>
            <a:spLocks noGrp="1"/>
          </p:cNvSpPr>
          <p:nvPr>
            <p:ph type="body" sz="half" idx="2"/>
          </p:nvPr>
        </p:nvSpPr>
        <p:spPr>
          <a:xfrm>
            <a:off x="533400" y="1219200"/>
            <a:ext cx="8382000" cy="4572000"/>
          </a:xfrm>
        </p:spPr>
        <p:txBody>
          <a:bodyPr rtlCol="0">
            <a:normAutofit fontScale="77500" lnSpcReduction="20000"/>
          </a:bodyPr>
          <a:lstStyle/>
          <a:p>
            <a:pPr eaLnBrk="1" fontAlgn="auto" hangingPunct="1">
              <a:lnSpc>
                <a:spcPct val="200000"/>
              </a:lnSpc>
              <a:spcAft>
                <a:spcPts val="0"/>
              </a:spcAft>
              <a:buClr>
                <a:schemeClr val="tx2">
                  <a:lumMod val="75000"/>
                </a:schemeClr>
              </a:buClr>
              <a:defRPr/>
            </a:pPr>
            <a:r>
              <a:rPr lang="ro-RO" sz="3300" b="1" dirty="0" smtClean="0">
                <a:solidFill>
                  <a:srgbClr val="5A0606"/>
                </a:solidFill>
                <a:latin typeface="Times New Roman" pitchFamily="18" charset="0"/>
                <a:cs typeface="Times New Roman" pitchFamily="18" charset="0"/>
              </a:rPr>
              <a:t>Se aplică pentru următoarele instituţii</a:t>
            </a:r>
            <a:r>
              <a:rPr lang="ro-RO" sz="4200" b="1" dirty="0" smtClean="0">
                <a:solidFill>
                  <a:srgbClr val="5A0606"/>
                </a:solidFill>
                <a:latin typeface="Times New Roman" pitchFamily="18" charset="0"/>
                <a:cs typeface="Times New Roman" pitchFamily="18" charset="0"/>
              </a:rPr>
              <a:t>:</a:t>
            </a:r>
          </a:p>
          <a:p>
            <a:pPr marL="355600" indent="-355600" eaLnBrk="1" fontAlgn="auto" hangingPunct="1">
              <a:lnSpc>
                <a:spcPct val="200000"/>
              </a:lnSpc>
              <a:spcAft>
                <a:spcPts val="0"/>
              </a:spcAft>
              <a:buClr>
                <a:schemeClr val="tx2">
                  <a:lumMod val="75000"/>
                </a:schemeClr>
              </a:buClr>
              <a:buFont typeface="Wingdings" pitchFamily="2" charset="2"/>
              <a:buChar char="ü"/>
              <a:defRPr/>
            </a:pPr>
            <a:r>
              <a:rPr lang="ro-RO" sz="3800" b="1" dirty="0" smtClean="0">
                <a:solidFill>
                  <a:srgbClr val="5A0606"/>
                </a:solidFill>
                <a:latin typeface="Times New Roman" pitchFamily="18" charset="0"/>
                <a:cs typeface="Times New Roman" pitchFamily="18" charset="0"/>
              </a:rPr>
              <a:t>Şcoli primare-grădiniţe</a:t>
            </a:r>
          </a:p>
          <a:p>
            <a:pPr marL="355600" indent="-355600" eaLnBrk="1" fontAlgn="auto" hangingPunct="1">
              <a:lnSpc>
                <a:spcPct val="200000"/>
              </a:lnSpc>
              <a:spcAft>
                <a:spcPts val="0"/>
              </a:spcAft>
              <a:buClr>
                <a:schemeClr val="tx2">
                  <a:lumMod val="75000"/>
                </a:schemeClr>
              </a:buClr>
              <a:buFont typeface="Wingdings" pitchFamily="2" charset="2"/>
              <a:buChar char="ü"/>
              <a:defRPr/>
            </a:pPr>
            <a:r>
              <a:rPr lang="ro-RO" sz="3400" b="1" dirty="0" smtClean="0">
                <a:solidFill>
                  <a:srgbClr val="5A0606"/>
                </a:solidFill>
                <a:latin typeface="Times New Roman" pitchFamily="18" charset="0"/>
                <a:cs typeface="Times New Roman" pitchFamily="18" charset="0"/>
              </a:rPr>
              <a:t>Şcoli primare</a:t>
            </a:r>
          </a:p>
          <a:p>
            <a:pPr marL="355600" indent="-355600" eaLnBrk="1" fontAlgn="auto" hangingPunct="1">
              <a:lnSpc>
                <a:spcPct val="200000"/>
              </a:lnSpc>
              <a:spcAft>
                <a:spcPts val="0"/>
              </a:spcAft>
              <a:buClr>
                <a:schemeClr val="tx2">
                  <a:lumMod val="75000"/>
                </a:schemeClr>
              </a:buClr>
              <a:buFont typeface="Wingdings" pitchFamily="2" charset="2"/>
              <a:buChar char="ü"/>
              <a:defRPr/>
            </a:pPr>
            <a:r>
              <a:rPr lang="ro-RO" sz="3400" b="1" dirty="0" smtClean="0">
                <a:solidFill>
                  <a:srgbClr val="5A0606"/>
                </a:solidFill>
                <a:latin typeface="Times New Roman" pitchFamily="18" charset="0"/>
                <a:cs typeface="Times New Roman" pitchFamily="18" charset="0"/>
              </a:rPr>
              <a:t>Gimnazii</a:t>
            </a:r>
          </a:p>
          <a:p>
            <a:pPr marL="355600" indent="-355600" eaLnBrk="1" fontAlgn="auto" hangingPunct="1">
              <a:lnSpc>
                <a:spcPct val="200000"/>
              </a:lnSpc>
              <a:spcAft>
                <a:spcPts val="0"/>
              </a:spcAft>
              <a:buClr>
                <a:schemeClr val="tx2">
                  <a:lumMod val="75000"/>
                </a:schemeClr>
              </a:buClr>
              <a:buFont typeface="Wingdings" pitchFamily="2" charset="2"/>
              <a:buChar char="ü"/>
              <a:defRPr/>
            </a:pPr>
            <a:r>
              <a:rPr lang="ro-RO" sz="3400" b="1" dirty="0" smtClean="0">
                <a:solidFill>
                  <a:srgbClr val="5A0606"/>
                </a:solidFill>
                <a:latin typeface="Times New Roman" pitchFamily="18" charset="0"/>
                <a:cs typeface="Times New Roman" pitchFamily="18" charset="0"/>
              </a:rPr>
              <a:t>Licee</a:t>
            </a:r>
            <a:endParaRPr lang="en-US" sz="3400" dirty="0">
              <a:solidFill>
                <a:srgbClr val="5A0606"/>
              </a:solidFill>
              <a:latin typeface="Times New Roman" pitchFamily="18" charset="0"/>
              <a:cs typeface="Times New Roman" pitchFamily="18" charset="0"/>
            </a:endParaRPr>
          </a:p>
        </p:txBody>
      </p:sp>
      <p:pic>
        <p:nvPicPr>
          <p:cNvPr id="15364" name="Picture 2" descr="https://encrypted-tbn3.google.com/images?q=tbn:ANd9GcRkXX7eY4trL2AFIzSd9VUSBnn3eoyohq1IRankBakqkHQ_SP9ltQ"/>
          <p:cNvPicPr>
            <a:picLocks noChangeAspect="1" noChangeArrowheads="1"/>
          </p:cNvPicPr>
          <p:nvPr/>
        </p:nvPicPr>
        <p:blipFill>
          <a:blip r:embed="rId2" cstate="print"/>
          <a:srcRect/>
          <a:stretch>
            <a:fillRect/>
          </a:stretch>
        </p:blipFill>
        <p:spPr bwMode="auto">
          <a:xfrm>
            <a:off x="7391400" y="152400"/>
            <a:ext cx="1752600" cy="2109788"/>
          </a:xfrm>
          <a:prstGeom prst="rect">
            <a:avLst/>
          </a:prstGeom>
          <a:noFill/>
          <a:ln w="9525">
            <a:noFill/>
            <a:miter lim="800000"/>
            <a:headEnd/>
            <a:tailEnd/>
          </a:ln>
        </p:spPr>
      </p:pic>
      <p:pic>
        <p:nvPicPr>
          <p:cNvPr id="30724" name="Picture 4" descr="copil_la_scoala"/>
          <p:cNvPicPr>
            <a:picLocks noChangeAspect="1" noChangeArrowheads="1"/>
          </p:cNvPicPr>
          <p:nvPr/>
        </p:nvPicPr>
        <p:blipFill>
          <a:blip r:embed="rId3" cstate="print"/>
          <a:srcRect/>
          <a:stretch>
            <a:fillRect/>
          </a:stretch>
        </p:blipFill>
        <p:spPr bwMode="auto">
          <a:xfrm>
            <a:off x="7239000" y="1752599"/>
            <a:ext cx="1905000" cy="3203565"/>
          </a:xfrm>
          <a:prstGeom prst="rect">
            <a:avLst/>
          </a:prstGeom>
          <a:ln>
            <a:noFill/>
          </a:ln>
          <a:effectLst>
            <a:softEdge rad="112500"/>
          </a:effectLst>
        </p:spPr>
      </p:pic>
      <p:pic>
        <p:nvPicPr>
          <p:cNvPr id="30726" name="Picture 6" descr="http://www.lectiidematematica.ro/images/gimnaziu2.jpg"/>
          <p:cNvPicPr>
            <a:picLocks noChangeAspect="1" noChangeArrowheads="1"/>
          </p:cNvPicPr>
          <p:nvPr/>
        </p:nvPicPr>
        <p:blipFill>
          <a:blip r:embed="rId4" cstate="print"/>
          <a:srcRect/>
          <a:stretch>
            <a:fillRect/>
          </a:stretch>
        </p:blipFill>
        <p:spPr bwMode="auto">
          <a:xfrm>
            <a:off x="3962400" y="3429000"/>
            <a:ext cx="3785098" cy="1905000"/>
          </a:xfrm>
          <a:prstGeom prst="rect">
            <a:avLst/>
          </a:prstGeom>
          <a:ln>
            <a:noFill/>
          </a:ln>
          <a:effectLst>
            <a:softEdge rad="112500"/>
          </a:effectLst>
        </p:spPr>
      </p:pic>
      <p:pic>
        <p:nvPicPr>
          <p:cNvPr id="30728" name="Picture 8" descr="http://www.educatie.md/img.php?km=cHVibGljL2ZvdG9hbGJ1bS81NjVfMjhfSU1HXzgzOTEuanBn&amp;w=600"/>
          <p:cNvPicPr>
            <a:picLocks noChangeAspect="1" noChangeArrowheads="1"/>
          </p:cNvPicPr>
          <p:nvPr/>
        </p:nvPicPr>
        <p:blipFill>
          <a:blip r:embed="rId5" cstate="print"/>
          <a:srcRect/>
          <a:stretch>
            <a:fillRect/>
          </a:stretch>
        </p:blipFill>
        <p:spPr bwMode="auto">
          <a:xfrm>
            <a:off x="6172200" y="4495800"/>
            <a:ext cx="2743200" cy="2057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685800" y="457200"/>
            <a:ext cx="7696200" cy="1015663"/>
          </a:xfrm>
          <a:prstGeom prst="rect">
            <a:avLst/>
          </a:prstGeom>
          <a:noFill/>
          <a:ln w="9525">
            <a:noFill/>
            <a:miter lim="800000"/>
            <a:headEnd/>
            <a:tailEnd/>
          </a:ln>
        </p:spPr>
        <p:txBody>
          <a:bodyPr>
            <a:spAutoFit/>
          </a:bodyPr>
          <a:lstStyle/>
          <a:p>
            <a:pPr algn="ctr" fontAlgn="auto">
              <a:spcAft>
                <a:spcPts val="0"/>
              </a:spcAft>
              <a:defRPr/>
            </a:pPr>
            <a:r>
              <a:rPr lang="ro-RO" sz="3000" b="1" dirty="0" smtClean="0">
                <a:effectLst>
                  <a:outerShdw blurRad="38100" dist="38100" dir="2700000" algn="tl">
                    <a:srgbClr val="000000">
                      <a:alpha val="43137"/>
                    </a:srgbClr>
                  </a:outerShdw>
                </a:effectLst>
                <a:latin typeface="Times New Roman" pitchFamily="18" charset="0"/>
                <a:ea typeface="+mj-ea"/>
                <a:cs typeface="Times New Roman" pitchFamily="18" charset="0"/>
              </a:rPr>
              <a:t>D</a:t>
            </a:r>
            <a:r>
              <a:rPr lang="en-US" sz="3000" b="1" dirty="0" err="1" smtClean="0">
                <a:effectLst>
                  <a:outerShdw blurRad="38100" dist="38100" dir="2700000" algn="tl">
                    <a:srgbClr val="000000">
                      <a:alpha val="43137"/>
                    </a:srgbClr>
                  </a:outerShdw>
                </a:effectLst>
                <a:latin typeface="Times New Roman" pitchFamily="18" charset="0"/>
                <a:ea typeface="+mj-ea"/>
                <a:cs typeface="Times New Roman" pitchFamily="18" charset="0"/>
              </a:rPr>
              <a:t>eterminarea</a:t>
            </a:r>
            <a:r>
              <a:rPr lang="ro-RO" sz="3000" b="1" dirty="0" smtClean="0">
                <a:effectLst>
                  <a:outerShdw blurRad="38100" dist="38100" dir="2700000" algn="tl">
                    <a:srgbClr val="000000">
                      <a:alpha val="43137"/>
                    </a:srgbClr>
                  </a:outerShdw>
                </a:effectLst>
                <a:latin typeface="Times New Roman" pitchFamily="18" charset="0"/>
                <a:ea typeface="+mj-ea"/>
                <a:cs typeface="Times New Roman" pitchFamily="18" charset="0"/>
              </a:rPr>
              <a:t> volumului</a:t>
            </a:r>
            <a:r>
              <a:rPr lang="en-US" sz="3000" b="1" dirty="0" smtClean="0">
                <a:effectLst>
                  <a:outerShdw blurRad="38100" dist="38100" dir="2700000" algn="tl">
                    <a:srgbClr val="000000">
                      <a:alpha val="43137"/>
                    </a:srgbClr>
                  </a:outerShdw>
                </a:effectLst>
                <a:latin typeface="Times New Roman" pitchFamily="18" charset="0"/>
                <a:ea typeface="+mj-ea"/>
                <a:cs typeface="Times New Roman" pitchFamily="18" charset="0"/>
              </a:rPr>
              <a:t> </a:t>
            </a:r>
            <a:r>
              <a:rPr lang="en-US" sz="3000" b="1" dirty="0" err="1">
                <a:effectLst>
                  <a:outerShdw blurRad="38100" dist="38100" dir="2700000" algn="tl">
                    <a:srgbClr val="000000">
                      <a:alpha val="43137"/>
                    </a:srgbClr>
                  </a:outerShdw>
                </a:effectLst>
                <a:latin typeface="Times New Roman" pitchFamily="18" charset="0"/>
                <a:ea typeface="+mj-ea"/>
                <a:cs typeface="Times New Roman" pitchFamily="18" charset="0"/>
              </a:rPr>
              <a:t>aloca</a:t>
            </a:r>
            <a:r>
              <a:rPr lang="ro-RO" sz="3000" b="1" dirty="0">
                <a:effectLst>
                  <a:outerShdw blurRad="38100" dist="38100" dir="2700000" algn="tl">
                    <a:srgbClr val="000000">
                      <a:alpha val="43137"/>
                    </a:srgbClr>
                  </a:outerShdw>
                </a:effectLst>
                <a:latin typeface="Times New Roman" pitchFamily="18" charset="0"/>
                <a:ea typeface="+mj-ea"/>
                <a:cs typeface="Times New Roman" pitchFamily="18" charset="0"/>
              </a:rPr>
              <a:t>țiilor </a:t>
            </a:r>
            <a:r>
              <a:rPr lang="ro-RO" sz="3000" b="1" dirty="0" smtClean="0">
                <a:effectLst>
                  <a:outerShdw blurRad="38100" dist="38100" dir="2700000" algn="tl">
                    <a:srgbClr val="000000">
                      <a:alpha val="43137"/>
                    </a:srgbClr>
                  </a:outerShdw>
                </a:effectLst>
                <a:latin typeface="Times New Roman" pitchFamily="18" charset="0"/>
                <a:ea typeface="+mj-ea"/>
                <a:cs typeface="Times New Roman" pitchFamily="18" charset="0"/>
              </a:rPr>
              <a:t>pentru o instituție de învățămînt</a:t>
            </a:r>
            <a:endParaRPr lang="en-US" sz="3000" b="1" dirty="0">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16388" name="Rectangle 5"/>
          <p:cNvSpPr>
            <a:spLocks noChangeArrowheads="1"/>
          </p:cNvSpPr>
          <p:nvPr/>
        </p:nvSpPr>
        <p:spPr bwMode="auto">
          <a:xfrm>
            <a:off x="2971800" y="1524000"/>
            <a:ext cx="3276600" cy="534988"/>
          </a:xfrm>
          <a:prstGeom prst="rect">
            <a:avLst/>
          </a:prstGeom>
          <a:noFill/>
          <a:ln w="9525">
            <a:noFill/>
            <a:miter lim="800000"/>
            <a:headEnd/>
            <a:tailEnd/>
          </a:ln>
        </p:spPr>
        <p:txBody>
          <a:bodyPr>
            <a:spAutoFit/>
          </a:bodyPr>
          <a:lstStyle/>
          <a:p>
            <a:pPr algn="ctr" fontAlgn="auto">
              <a:lnSpc>
                <a:spcPct val="120000"/>
              </a:lnSpc>
              <a:spcAft>
                <a:spcPts val="0"/>
              </a:spcAft>
              <a:buClr>
                <a:schemeClr val="tx2">
                  <a:lumMod val="75000"/>
                </a:schemeClr>
              </a:buClr>
              <a:defRPr/>
            </a:pPr>
            <a:r>
              <a:rPr lang="ro-RO" altLang="en-US" sz="2400" b="1" u="sng"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V = (A*N +B)*K+R</a:t>
            </a:r>
            <a:r>
              <a:rPr lang="en-US" altLang="en-US" sz="2400" b="1" u="sng"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+I</a:t>
            </a:r>
            <a:endParaRPr lang="ro-RO" altLang="en-US" sz="2400" b="1" u="sng"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7412" name="Rectangle 6"/>
          <p:cNvSpPr>
            <a:spLocks noChangeArrowheads="1"/>
          </p:cNvSpPr>
          <p:nvPr/>
        </p:nvSpPr>
        <p:spPr bwMode="auto">
          <a:xfrm>
            <a:off x="685800" y="2133600"/>
            <a:ext cx="7924800" cy="4081117"/>
          </a:xfrm>
          <a:prstGeom prst="rect">
            <a:avLst/>
          </a:prstGeom>
          <a:noFill/>
          <a:ln w="9525">
            <a:noFill/>
            <a:miter lim="800000"/>
            <a:headEnd/>
            <a:tailEnd/>
          </a:ln>
        </p:spPr>
        <p:txBody>
          <a:bodyPr>
            <a:spAutoFit/>
          </a:bodyPr>
          <a:lstStyle/>
          <a:p>
            <a:pPr>
              <a:lnSpc>
                <a:spcPct val="120000"/>
              </a:lnSpc>
            </a:pPr>
            <a:r>
              <a:rPr lang="ro-RO" altLang="en-US" sz="2400" b="1" dirty="0">
                <a:solidFill>
                  <a:srgbClr val="5A0606"/>
                </a:solidFill>
                <a:latin typeface="Times New Roman" pitchFamily="18" charset="0"/>
                <a:cs typeface="Times New Roman" pitchFamily="18" charset="0"/>
              </a:rPr>
              <a:t>unde,</a:t>
            </a:r>
          </a:p>
          <a:p>
            <a:pPr>
              <a:lnSpc>
                <a:spcPct val="120000"/>
              </a:lnSpc>
            </a:pPr>
            <a:r>
              <a:rPr lang="ro-RO" altLang="en-US" sz="2400" b="1" dirty="0">
                <a:solidFill>
                  <a:srgbClr val="5A0606"/>
                </a:solidFill>
                <a:latin typeface="Times New Roman" pitchFamily="18" charset="0"/>
                <a:cs typeface="Times New Roman" pitchFamily="18" charset="0"/>
              </a:rPr>
              <a:t>V-  </a:t>
            </a:r>
            <a:r>
              <a:rPr lang="ro-RO" altLang="en-US" sz="2400" dirty="0">
                <a:solidFill>
                  <a:srgbClr val="5A0606"/>
                </a:solidFill>
                <a:latin typeface="Times New Roman" pitchFamily="18" charset="0"/>
                <a:cs typeface="Times New Roman" pitchFamily="18" charset="0"/>
              </a:rPr>
              <a:t>volumul alocațiilor pentru o instituție</a:t>
            </a:r>
          </a:p>
          <a:p>
            <a:pPr>
              <a:lnSpc>
                <a:spcPct val="120000"/>
              </a:lnSpc>
            </a:pPr>
            <a:r>
              <a:rPr lang="ro-RO" altLang="en-US" sz="2400" b="1" dirty="0">
                <a:solidFill>
                  <a:srgbClr val="5A0606"/>
                </a:solidFill>
                <a:latin typeface="Times New Roman" pitchFamily="18" charset="0"/>
                <a:cs typeface="Times New Roman" pitchFamily="18" charset="0"/>
              </a:rPr>
              <a:t>A</a:t>
            </a:r>
            <a:r>
              <a:rPr lang="ro-RO" altLang="en-US" sz="2400" dirty="0">
                <a:solidFill>
                  <a:srgbClr val="5A0606"/>
                </a:solidFill>
                <a:latin typeface="Times New Roman" pitchFamily="18" charset="0"/>
                <a:cs typeface="Times New Roman" pitchFamily="18" charset="0"/>
              </a:rPr>
              <a:t>- normativul valoric pentru un elev,,ponderat</a:t>
            </a:r>
            <a:r>
              <a:rPr lang="en-US" altLang="en-US" sz="2400" dirty="0">
                <a:solidFill>
                  <a:srgbClr val="5A0606"/>
                </a:solidFill>
                <a:latin typeface="Times New Roman" pitchFamily="18" charset="0"/>
                <a:cs typeface="Times New Roman" pitchFamily="18" charset="0"/>
              </a:rPr>
              <a:t>”</a:t>
            </a:r>
          </a:p>
          <a:p>
            <a:pPr>
              <a:lnSpc>
                <a:spcPct val="120000"/>
              </a:lnSpc>
            </a:pPr>
            <a:r>
              <a:rPr lang="en-US" altLang="en-US" sz="2400" b="1" dirty="0">
                <a:solidFill>
                  <a:srgbClr val="5A0606"/>
                </a:solidFill>
                <a:latin typeface="Times New Roman" pitchFamily="18" charset="0"/>
                <a:cs typeface="Times New Roman" pitchFamily="18" charset="0"/>
              </a:rPr>
              <a:t>B-</a:t>
            </a:r>
            <a:r>
              <a:rPr lang="ro-RO" altLang="en-US" sz="2400" b="1" dirty="0">
                <a:solidFill>
                  <a:srgbClr val="5A0606"/>
                </a:solidFill>
                <a:latin typeface="Times New Roman" pitchFamily="18" charset="0"/>
                <a:cs typeface="Times New Roman" pitchFamily="18" charset="0"/>
              </a:rPr>
              <a:t> </a:t>
            </a:r>
            <a:r>
              <a:rPr lang="en-US" altLang="en-US" sz="2400" dirty="0" err="1">
                <a:solidFill>
                  <a:srgbClr val="5A0606"/>
                </a:solidFill>
                <a:latin typeface="Times New Roman" pitchFamily="18" charset="0"/>
                <a:cs typeface="Times New Roman" pitchFamily="18" charset="0"/>
              </a:rPr>
              <a:t>normativul</a:t>
            </a:r>
            <a:r>
              <a:rPr lang="en-US" altLang="en-US" sz="2400" dirty="0">
                <a:solidFill>
                  <a:srgbClr val="5A0606"/>
                </a:solidFill>
                <a:latin typeface="Times New Roman" pitchFamily="18" charset="0"/>
                <a:cs typeface="Times New Roman" pitchFamily="18" charset="0"/>
              </a:rPr>
              <a:t> </a:t>
            </a:r>
            <a:r>
              <a:rPr lang="en-US" altLang="en-US" sz="2400" dirty="0" err="1">
                <a:solidFill>
                  <a:srgbClr val="5A0606"/>
                </a:solidFill>
                <a:latin typeface="Times New Roman" pitchFamily="18" charset="0"/>
                <a:cs typeface="Times New Roman" pitchFamily="18" charset="0"/>
              </a:rPr>
              <a:t>valoric</a:t>
            </a:r>
            <a:r>
              <a:rPr lang="en-US" altLang="en-US" sz="2400" dirty="0">
                <a:solidFill>
                  <a:srgbClr val="5A0606"/>
                </a:solidFill>
                <a:latin typeface="Times New Roman" pitchFamily="18" charset="0"/>
                <a:cs typeface="Times New Roman" pitchFamily="18" charset="0"/>
              </a:rPr>
              <a:t> </a:t>
            </a:r>
            <a:r>
              <a:rPr lang="en-US" altLang="en-US" sz="2400" dirty="0" err="1">
                <a:solidFill>
                  <a:srgbClr val="5A0606"/>
                </a:solidFill>
                <a:latin typeface="Times New Roman" pitchFamily="18" charset="0"/>
                <a:cs typeface="Times New Roman" pitchFamily="18" charset="0"/>
              </a:rPr>
              <a:t>pentru</a:t>
            </a:r>
            <a:r>
              <a:rPr lang="en-US" altLang="en-US" sz="2400" dirty="0">
                <a:solidFill>
                  <a:srgbClr val="5A0606"/>
                </a:solidFill>
                <a:latin typeface="Times New Roman" pitchFamily="18" charset="0"/>
                <a:cs typeface="Times New Roman" pitchFamily="18" charset="0"/>
              </a:rPr>
              <a:t> o </a:t>
            </a:r>
            <a:r>
              <a:rPr lang="ro-RO" altLang="en-US" sz="2400" dirty="0">
                <a:solidFill>
                  <a:srgbClr val="5A0606"/>
                </a:solidFill>
                <a:latin typeface="Times New Roman" pitchFamily="18" charset="0"/>
                <a:cs typeface="Times New Roman" pitchFamily="18" charset="0"/>
              </a:rPr>
              <a:t>instituție</a:t>
            </a:r>
            <a:endParaRPr lang="en-US" altLang="en-US" sz="2400" dirty="0">
              <a:solidFill>
                <a:srgbClr val="5A0606"/>
              </a:solidFill>
              <a:latin typeface="Times New Roman" pitchFamily="18" charset="0"/>
              <a:cs typeface="Times New Roman" pitchFamily="18" charset="0"/>
            </a:endParaRPr>
          </a:p>
          <a:p>
            <a:pPr>
              <a:lnSpc>
                <a:spcPct val="120000"/>
              </a:lnSpc>
            </a:pPr>
            <a:r>
              <a:rPr lang="en-US" altLang="en-US" sz="2400" b="1" dirty="0">
                <a:solidFill>
                  <a:srgbClr val="5A0606"/>
                </a:solidFill>
                <a:latin typeface="Times New Roman" pitchFamily="18" charset="0"/>
                <a:cs typeface="Times New Roman" pitchFamily="18" charset="0"/>
              </a:rPr>
              <a:t>N</a:t>
            </a:r>
            <a:r>
              <a:rPr lang="en-US" altLang="en-US" sz="2400" dirty="0">
                <a:solidFill>
                  <a:srgbClr val="5A0606"/>
                </a:solidFill>
                <a:latin typeface="Times New Roman" pitchFamily="18" charset="0"/>
                <a:cs typeface="Times New Roman" pitchFamily="18" charset="0"/>
              </a:rPr>
              <a:t>-</a:t>
            </a:r>
            <a:r>
              <a:rPr lang="ro-RO" altLang="en-US" sz="2400" dirty="0">
                <a:solidFill>
                  <a:srgbClr val="5A0606"/>
                </a:solidFill>
                <a:latin typeface="Times New Roman" pitchFamily="18" charset="0"/>
                <a:cs typeface="Times New Roman" pitchFamily="18" charset="0"/>
              </a:rPr>
              <a:t> </a:t>
            </a:r>
            <a:r>
              <a:rPr lang="en-US" altLang="en-US" sz="2400" dirty="0" err="1">
                <a:solidFill>
                  <a:srgbClr val="5A0606"/>
                </a:solidFill>
                <a:latin typeface="Times New Roman" pitchFamily="18" charset="0"/>
                <a:cs typeface="Times New Roman" pitchFamily="18" charset="0"/>
              </a:rPr>
              <a:t>num</a:t>
            </a:r>
            <a:r>
              <a:rPr lang="ro-RO" altLang="en-US" sz="2400" dirty="0">
                <a:solidFill>
                  <a:srgbClr val="5A0606"/>
                </a:solidFill>
                <a:latin typeface="Times New Roman" pitchFamily="18" charset="0"/>
                <a:cs typeface="Times New Roman" pitchFamily="18" charset="0"/>
              </a:rPr>
              <a:t>ărul de elevi ponderați pentru o instituție</a:t>
            </a:r>
          </a:p>
          <a:p>
            <a:pPr>
              <a:lnSpc>
                <a:spcPct val="120000"/>
              </a:lnSpc>
            </a:pPr>
            <a:r>
              <a:rPr lang="ro-RO" altLang="en-US" sz="2400" b="1" dirty="0">
                <a:solidFill>
                  <a:srgbClr val="5A0606"/>
                </a:solidFill>
                <a:latin typeface="Times New Roman" pitchFamily="18" charset="0"/>
                <a:cs typeface="Times New Roman" pitchFamily="18" charset="0"/>
              </a:rPr>
              <a:t>K</a:t>
            </a:r>
            <a:r>
              <a:rPr lang="ro-RO" altLang="en-US" sz="2400" dirty="0">
                <a:solidFill>
                  <a:srgbClr val="5A0606"/>
                </a:solidFill>
                <a:latin typeface="Times New Roman" pitchFamily="18" charset="0"/>
                <a:cs typeface="Times New Roman" pitchFamily="18" charset="0"/>
              </a:rPr>
              <a:t>- coeficientul </a:t>
            </a:r>
            <a:r>
              <a:rPr lang="ro-RO" altLang="en-US" sz="2400" dirty="0" smtClean="0">
                <a:solidFill>
                  <a:srgbClr val="5A0606"/>
                </a:solidFill>
                <a:latin typeface="Times New Roman" pitchFamily="18" charset="0"/>
                <a:cs typeface="Times New Roman" pitchFamily="18" charset="0"/>
              </a:rPr>
              <a:t>UAT(raional) </a:t>
            </a:r>
            <a:r>
              <a:rPr lang="ro-RO" altLang="en-US" sz="2400" b="1" dirty="0">
                <a:solidFill>
                  <a:srgbClr val="5A0606"/>
                </a:solidFill>
                <a:latin typeface="Times New Roman" pitchFamily="18" charset="0"/>
                <a:cs typeface="Times New Roman" pitchFamily="18" charset="0"/>
              </a:rPr>
              <a:t>(</a:t>
            </a:r>
            <a:r>
              <a:rPr lang="ro-RO" altLang="en-US" sz="2000" b="1" i="1" dirty="0" smtClean="0">
                <a:solidFill>
                  <a:srgbClr val="5A0606"/>
                </a:solidFill>
                <a:latin typeface="Times New Roman" pitchFamily="18" charset="0"/>
                <a:cs typeface="Times New Roman" pitchFamily="18" charset="0"/>
              </a:rPr>
              <a:t>0,95, max.3% </a:t>
            </a:r>
            <a:r>
              <a:rPr lang="ro-RO" altLang="en-US" sz="2000" b="1" i="1" dirty="0">
                <a:solidFill>
                  <a:srgbClr val="5A0606"/>
                </a:solidFill>
                <a:latin typeface="Times New Roman" pitchFamily="18" charset="0"/>
                <a:cs typeface="Times New Roman" pitchFamily="18" charset="0"/>
              </a:rPr>
              <a:t>CR + max 2% EI</a:t>
            </a:r>
            <a:r>
              <a:rPr lang="ro-RO" altLang="en-US" sz="2400" b="1" dirty="0">
                <a:solidFill>
                  <a:srgbClr val="5A0606"/>
                </a:solidFill>
                <a:latin typeface="Times New Roman" pitchFamily="18" charset="0"/>
                <a:cs typeface="Times New Roman" pitchFamily="18" charset="0"/>
              </a:rPr>
              <a:t>)</a:t>
            </a:r>
          </a:p>
          <a:p>
            <a:pPr>
              <a:lnSpc>
                <a:spcPct val="120000"/>
              </a:lnSpc>
            </a:pPr>
            <a:r>
              <a:rPr lang="ro-RO" altLang="en-US" sz="2400" b="1" dirty="0">
                <a:solidFill>
                  <a:srgbClr val="5A0606"/>
                </a:solidFill>
                <a:latin typeface="Times New Roman" pitchFamily="18" charset="0"/>
                <a:cs typeface="Times New Roman" pitchFamily="18" charset="0"/>
              </a:rPr>
              <a:t>R</a:t>
            </a:r>
            <a:r>
              <a:rPr lang="ro-RO" altLang="en-US" sz="2400" dirty="0">
                <a:solidFill>
                  <a:srgbClr val="5A0606"/>
                </a:solidFill>
                <a:latin typeface="Times New Roman" pitchFamily="18" charset="0"/>
                <a:cs typeface="Times New Roman" pitchFamily="18" charset="0"/>
              </a:rPr>
              <a:t>- alocații pentru instituție din componenta raională</a:t>
            </a:r>
            <a:endParaRPr lang="en-US" altLang="en-US" sz="2400" dirty="0">
              <a:solidFill>
                <a:srgbClr val="5A0606"/>
              </a:solidFill>
              <a:latin typeface="Times New Roman" pitchFamily="18" charset="0"/>
              <a:cs typeface="Times New Roman" pitchFamily="18" charset="0"/>
            </a:endParaRPr>
          </a:p>
          <a:p>
            <a:pPr>
              <a:lnSpc>
                <a:spcPct val="120000"/>
              </a:lnSpc>
            </a:pPr>
            <a:r>
              <a:rPr lang="en-US" altLang="en-US" sz="2400" b="1" dirty="0">
                <a:solidFill>
                  <a:srgbClr val="5A0606"/>
                </a:solidFill>
                <a:latin typeface="Times New Roman" pitchFamily="18" charset="0"/>
                <a:cs typeface="Times New Roman" pitchFamily="18" charset="0"/>
              </a:rPr>
              <a:t>I</a:t>
            </a:r>
            <a:r>
              <a:rPr lang="en-US" altLang="en-US" sz="2400" dirty="0">
                <a:solidFill>
                  <a:srgbClr val="5A0606"/>
                </a:solidFill>
                <a:latin typeface="Times New Roman" pitchFamily="18" charset="0"/>
                <a:cs typeface="Times New Roman" pitchFamily="18" charset="0"/>
              </a:rPr>
              <a:t>  -</a:t>
            </a:r>
            <a:r>
              <a:rPr lang="ro-RO" altLang="en-US" sz="2400" dirty="0">
                <a:solidFill>
                  <a:srgbClr val="5A0606"/>
                </a:solidFill>
                <a:latin typeface="Times New Roman" pitchFamily="18" charset="0"/>
                <a:cs typeface="Times New Roman" pitchFamily="18" charset="0"/>
              </a:rPr>
              <a:t> alocaţii </a:t>
            </a:r>
            <a:r>
              <a:rPr lang="en-US" altLang="en-US" sz="2400" dirty="0" err="1" smtClean="0">
                <a:solidFill>
                  <a:srgbClr val="5A0606"/>
                </a:solidFill>
                <a:latin typeface="Times New Roman" pitchFamily="18" charset="0"/>
                <a:cs typeface="Times New Roman" pitchFamily="18" charset="0"/>
              </a:rPr>
              <a:t>pentru</a:t>
            </a:r>
            <a:r>
              <a:rPr lang="en-US" altLang="en-US" sz="2400" dirty="0" smtClean="0">
                <a:solidFill>
                  <a:srgbClr val="5A0606"/>
                </a:solidFill>
                <a:latin typeface="Times New Roman" pitchFamily="18" charset="0"/>
                <a:cs typeface="Times New Roman" pitchFamily="18" charset="0"/>
              </a:rPr>
              <a:t> </a:t>
            </a:r>
            <a:r>
              <a:rPr lang="en-US" altLang="en-US" sz="2400" dirty="0" err="1" smtClean="0">
                <a:solidFill>
                  <a:srgbClr val="5A0606"/>
                </a:solidFill>
                <a:latin typeface="Times New Roman" pitchFamily="18" charset="0"/>
                <a:cs typeface="Times New Roman" pitchFamily="18" charset="0"/>
              </a:rPr>
              <a:t>institu</a:t>
            </a:r>
            <a:r>
              <a:rPr lang="ro-RO" altLang="en-US" sz="2400" dirty="0" smtClean="0">
                <a:solidFill>
                  <a:srgbClr val="5A0606"/>
                </a:solidFill>
                <a:latin typeface="Times New Roman" pitchFamily="18" charset="0"/>
                <a:cs typeface="Times New Roman" pitchFamily="18" charset="0"/>
              </a:rPr>
              <a:t>ţ</a:t>
            </a:r>
            <a:r>
              <a:rPr lang="en-US" altLang="en-US" sz="2400" dirty="0" err="1" smtClean="0">
                <a:solidFill>
                  <a:srgbClr val="5A0606"/>
                </a:solidFill>
                <a:latin typeface="Times New Roman" pitchFamily="18" charset="0"/>
                <a:cs typeface="Times New Roman" pitchFamily="18" charset="0"/>
              </a:rPr>
              <a:t>ie</a:t>
            </a:r>
            <a:r>
              <a:rPr lang="en-US" altLang="en-US" sz="2400" dirty="0" smtClean="0">
                <a:solidFill>
                  <a:srgbClr val="5A0606"/>
                </a:solidFill>
                <a:latin typeface="Times New Roman" pitchFamily="18" charset="0"/>
                <a:cs typeface="Times New Roman" pitchFamily="18" charset="0"/>
              </a:rPr>
              <a:t> </a:t>
            </a:r>
            <a:r>
              <a:rPr lang="ro-RO" altLang="en-US" sz="2400" dirty="0" smtClean="0">
                <a:solidFill>
                  <a:srgbClr val="5A0606"/>
                </a:solidFill>
                <a:latin typeface="Times New Roman" pitchFamily="18" charset="0"/>
                <a:cs typeface="Times New Roman" pitchFamily="18" charset="0"/>
              </a:rPr>
              <a:t>din </a:t>
            </a:r>
            <a:r>
              <a:rPr lang="en-US" altLang="en-US" sz="2400" dirty="0" err="1">
                <a:solidFill>
                  <a:srgbClr val="5A0606"/>
                </a:solidFill>
                <a:latin typeface="Times New Roman" pitchFamily="18" charset="0"/>
                <a:cs typeface="Times New Roman" pitchFamily="18" charset="0"/>
              </a:rPr>
              <a:t>fondul</a:t>
            </a:r>
            <a:r>
              <a:rPr lang="en-US" altLang="en-US" sz="2400" dirty="0">
                <a:solidFill>
                  <a:srgbClr val="5A0606"/>
                </a:solidFill>
                <a:latin typeface="Times New Roman" pitchFamily="18" charset="0"/>
                <a:cs typeface="Times New Roman" pitchFamily="18" charset="0"/>
              </a:rPr>
              <a:t> </a:t>
            </a:r>
            <a:r>
              <a:rPr lang="en-US" altLang="en-US" sz="2400" dirty="0" err="1">
                <a:solidFill>
                  <a:srgbClr val="5A0606"/>
                </a:solidFill>
                <a:latin typeface="Times New Roman" pitchFamily="18" charset="0"/>
                <a:cs typeface="Times New Roman" pitchFamily="18" charset="0"/>
              </a:rPr>
              <a:t>pentru</a:t>
            </a:r>
            <a:r>
              <a:rPr lang="en-US" altLang="en-US" sz="2400" dirty="0">
                <a:solidFill>
                  <a:srgbClr val="5A0606"/>
                </a:solidFill>
                <a:latin typeface="Times New Roman" pitchFamily="18" charset="0"/>
                <a:cs typeface="Times New Roman" pitchFamily="18" charset="0"/>
              </a:rPr>
              <a:t> </a:t>
            </a:r>
            <a:r>
              <a:rPr lang="en-US" altLang="en-US" sz="2400" dirty="0" err="1">
                <a:solidFill>
                  <a:srgbClr val="5A0606"/>
                </a:solidFill>
                <a:latin typeface="Times New Roman" pitchFamily="18" charset="0"/>
                <a:cs typeface="Times New Roman" pitchFamily="18" charset="0"/>
              </a:rPr>
              <a:t>educa</a:t>
            </a:r>
            <a:r>
              <a:rPr lang="ro-RO" altLang="en-US" sz="2400" dirty="0">
                <a:solidFill>
                  <a:srgbClr val="5A0606"/>
                </a:solidFill>
                <a:latin typeface="Times New Roman" pitchFamily="18" charset="0"/>
                <a:cs typeface="Times New Roman" pitchFamily="18" charset="0"/>
              </a:rPr>
              <a:t>ție incluzivă</a:t>
            </a:r>
          </a:p>
        </p:txBody>
      </p:sp>
      <p:pic>
        <p:nvPicPr>
          <p:cNvPr id="17413" name="Picture 9" descr="coins.png"/>
          <p:cNvPicPr>
            <a:picLocks noChangeAspect="1"/>
          </p:cNvPicPr>
          <p:nvPr/>
        </p:nvPicPr>
        <p:blipFill>
          <a:blip r:embed="rId2" cstate="print"/>
          <a:srcRect/>
          <a:stretch>
            <a:fillRect/>
          </a:stretch>
        </p:blipFill>
        <p:spPr bwMode="auto">
          <a:xfrm>
            <a:off x="6096000" y="5181600"/>
            <a:ext cx="2971800" cy="15398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S101857277">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3EFC975-E935-4728-A7F3-392CF9CF8D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Aspect</Template>
  <TotalTime>5724</TotalTime>
  <Words>1774</Words>
  <Application>Microsoft Office PowerPoint</Application>
  <PresentationFormat>On-screen Show (4:3)</PresentationFormat>
  <Paragraphs>274</Paragraphs>
  <Slides>24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Times New Roman</vt:lpstr>
      <vt:lpstr>Calibri</vt:lpstr>
      <vt:lpstr>Wingdings</vt:lpstr>
      <vt:lpstr>TS101857277</vt:lpstr>
      <vt:lpstr>Noile condiții de finanțare a instituțiilor publice de învățămînt primar și secundar general în bază de cost standard per elev</vt:lpstr>
      <vt:lpstr> </vt:lpstr>
      <vt:lpstr>  Baza legislativ - normativă referitor la finanțarea în bază de cost standard per elev</vt:lpstr>
      <vt:lpstr>Noile prevederi din Hotărîrea Guvenului</vt:lpstr>
      <vt:lpstr>Slide 5</vt:lpstr>
      <vt:lpstr>Slide 6</vt:lpstr>
      <vt:lpstr>Slide 7</vt:lpstr>
      <vt:lpstr>        Aplicarea costului standard per elev</vt:lpstr>
      <vt:lpstr>Slide 9</vt:lpstr>
      <vt:lpstr>Slide 10</vt:lpstr>
      <vt:lpstr>Estimarea  alocaţiilor bugetare a instituției de învățămînt</vt:lpstr>
      <vt:lpstr>Determinarea volumului alocațiilor  pentru   școală primară, primară/grădiniță mică</vt:lpstr>
      <vt:lpstr>                          unde , V-  volumul alocațiilor pentru o instituție A- normativul valoric pentru un elev,,ponderat” B- normativul valoric pentru o instituție N- numărul de elevi ponderați pentru o instituție N2- pragul admis al numărului de elevi ponderați pentru o școală mică (91 elevi ponderaţi) K- coeficientul UAT (0,95, max.3% CR + max 2% EI) I- alocaţii din fondul pentru educație incluzivă </vt:lpstr>
      <vt:lpstr>Slide 14</vt:lpstr>
      <vt:lpstr>Slide 15</vt:lpstr>
      <vt:lpstr>Bugetul instituției de învățămînt</vt:lpstr>
      <vt:lpstr>Cazuri cînd poate fi rectificat bugetul UAT de nivelul II şi instituţiilor în timpul anului</vt:lpstr>
      <vt:lpstr>Extinderea autonomiei şcolare</vt:lpstr>
      <vt:lpstr>Slide 19</vt:lpstr>
      <vt:lpstr>Slide 20</vt:lpstr>
      <vt:lpstr>Slide 21</vt:lpstr>
      <vt:lpstr>Slide 22</vt:lpstr>
      <vt:lpstr>Conform art.11 al.(1) din Legea privind finanțele publice locale nr.397 din 16.10.2003 începînd cu 01.01.2015 de la bugetul de stat se vor aloca  pentru instituțiile publice de învățămînt  primar și secundar general  transferuri categoriale cu destinație specială.  Al.2 Transferurile cu destinaţie specială,  utilizate contrar destinaţiei se virează, pînă la sfîrşitul anului bugetar, în mărimea sumei respective în bugetul de la care au fost primite. </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Golden Coins Graph</dc:title>
  <dc:creator>Svetlana</dc:creator>
  <cp:lastModifiedBy>Catanoi</cp:lastModifiedBy>
  <cp:revision>488</cp:revision>
  <dcterms:created xsi:type="dcterms:W3CDTF">2012-06-14T14:09:23Z</dcterms:created>
  <dcterms:modified xsi:type="dcterms:W3CDTF">2014-10-17T11:40:17Z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TC018572779991</vt:lpwstr>
  </property>
</Properties>
</file>